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1"/>
  </p:sldMasterIdLst>
  <p:notesMasterIdLst>
    <p:notesMasterId r:id="rId49"/>
  </p:notesMasterIdLst>
  <p:sldIdLst>
    <p:sldId id="257" r:id="rId2"/>
    <p:sldId id="2142533602" r:id="rId3"/>
    <p:sldId id="2147471130" r:id="rId4"/>
    <p:sldId id="2147471253" r:id="rId5"/>
    <p:sldId id="2147471254" r:id="rId6"/>
    <p:sldId id="2147471132" r:id="rId7"/>
    <p:sldId id="2147471235" r:id="rId8"/>
    <p:sldId id="2147471236" r:id="rId9"/>
    <p:sldId id="2147471233" r:id="rId10"/>
    <p:sldId id="2142533607" r:id="rId11"/>
    <p:sldId id="2147471136" r:id="rId12"/>
    <p:sldId id="2147471197" r:id="rId13"/>
    <p:sldId id="2147471165" r:id="rId14"/>
    <p:sldId id="2147471133" r:id="rId15"/>
    <p:sldId id="2147471237" r:id="rId16"/>
    <p:sldId id="2142533606" r:id="rId17"/>
    <p:sldId id="2142533603" r:id="rId18"/>
    <p:sldId id="2142532673" r:id="rId19"/>
    <p:sldId id="2147471228" r:id="rId20"/>
    <p:sldId id="2142532666" r:id="rId21"/>
    <p:sldId id="2142532662" r:id="rId22"/>
    <p:sldId id="2142533604" r:id="rId23"/>
    <p:sldId id="2142533605" r:id="rId24"/>
    <p:sldId id="5142" r:id="rId25"/>
    <p:sldId id="2147471177" r:id="rId26"/>
    <p:sldId id="2142533613" r:id="rId27"/>
    <p:sldId id="2142533608" r:id="rId28"/>
    <p:sldId id="2142533599" r:id="rId29"/>
    <p:sldId id="2147471198" r:id="rId30"/>
    <p:sldId id="262" r:id="rId31"/>
    <p:sldId id="2147471238" r:id="rId32"/>
    <p:sldId id="2147471230" r:id="rId33"/>
    <p:sldId id="2147471231" r:id="rId34"/>
    <p:sldId id="2147471260" r:id="rId35"/>
    <p:sldId id="2147471204" r:id="rId36"/>
    <p:sldId id="2147471222" r:id="rId37"/>
    <p:sldId id="2147471139" r:id="rId38"/>
    <p:sldId id="2147471239" r:id="rId39"/>
    <p:sldId id="2147471257" r:id="rId40"/>
    <p:sldId id="2147471258" r:id="rId41"/>
    <p:sldId id="2147471224" r:id="rId42"/>
    <p:sldId id="5138" r:id="rId43"/>
    <p:sldId id="5146" r:id="rId44"/>
    <p:sldId id="292" r:id="rId45"/>
    <p:sldId id="5143" r:id="rId46"/>
    <p:sldId id="2147471256" r:id="rId47"/>
    <p:sldId id="2147471195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iscoSansTT" panose="020B0503020201020303" pitchFamily="34" charset="0"/>
      <p:regular r:id="rId54"/>
      <p:bold r:id="rId55"/>
      <p:italic r:id="rId56"/>
      <p:boldItalic r:id="rId57"/>
    </p:embeddedFont>
    <p:embeddedFont>
      <p:font typeface="CiscoSansTT ExtraLight" panose="020B0303020201020303" pitchFamily="34" charset="0"/>
      <p:regular r:id="rId58"/>
      <p:italic r:id="rId59"/>
    </p:embeddedFont>
    <p:embeddedFont>
      <p:font typeface="CiscoSansTT Light" panose="020B0503020201020303" pitchFamily="34" charset="0"/>
      <p:regular r:id="rId60"/>
      <p:italic r:id="rId61"/>
    </p:embeddedFont>
  </p:embeddedFont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7"/>
    <p:restoredTop sz="96327"/>
  </p:normalViewPr>
  <p:slideViewPr>
    <p:cSldViewPr snapToGrid="0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7CC53-D48C-7443-ADA7-555DDFE8B751}" type="doc">
      <dgm:prSet loTypeId="urn:microsoft.com/office/officeart/2005/8/layout/StepDownProcess" loCatId="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89FC9D-825C-D140-8637-9B070F098F4F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Agents and Ports</a:t>
          </a:r>
        </a:p>
      </dgm:t>
    </dgm:pt>
    <dgm:pt modelId="{F3CA786B-AAFF-A44E-B968-8E7CDEE3FF45}" type="parTrans" cxnId="{56BC88F7-EDBB-E64B-A2B5-A719F8AE2A47}">
      <dgm:prSet/>
      <dgm:spPr/>
      <dgm:t>
        <a:bodyPr/>
        <a:lstStyle/>
        <a:p>
          <a:endParaRPr lang="en-US"/>
        </a:p>
      </dgm:t>
    </dgm:pt>
    <dgm:pt modelId="{7EDB5D46-3BEC-6F40-B2D9-6E53A6F32ECA}" type="sibTrans" cxnId="{56BC88F7-EDBB-E64B-A2B5-A719F8AE2A47}">
      <dgm:prSet/>
      <dgm:spPr/>
      <dgm:t>
        <a:bodyPr/>
        <a:lstStyle/>
        <a:p>
          <a:endParaRPr lang="en-US"/>
        </a:p>
      </dgm:t>
    </dgm:pt>
    <dgm:pt modelId="{A54204FB-C359-F44A-90C1-873C9D778845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Additional Options</a:t>
          </a:r>
        </a:p>
      </dgm:t>
    </dgm:pt>
    <dgm:pt modelId="{2FC891A5-9A3A-EC41-A59B-EF372F8982F9}" type="parTrans" cxnId="{7444CCAC-51F2-6647-B554-9247A6AAF6E6}">
      <dgm:prSet/>
      <dgm:spPr/>
      <dgm:t>
        <a:bodyPr/>
        <a:lstStyle/>
        <a:p>
          <a:endParaRPr lang="en-US"/>
        </a:p>
      </dgm:t>
    </dgm:pt>
    <dgm:pt modelId="{0F33AC74-06E0-D64E-9E71-CCE9E2698EDB}" type="sibTrans" cxnId="{7444CCAC-51F2-6647-B554-9247A6AAF6E6}">
      <dgm:prSet/>
      <dgm:spPr/>
      <dgm:t>
        <a:bodyPr/>
        <a:lstStyle/>
        <a:p>
          <a:endParaRPr lang="en-US"/>
        </a:p>
      </dgm:t>
    </dgm:pt>
    <dgm:pt modelId="{AF206350-F39D-A047-92E1-FC55F9CD11FC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Support and Solutions Plus</a:t>
          </a:r>
        </a:p>
      </dgm:t>
    </dgm:pt>
    <dgm:pt modelId="{C455CF37-4055-BA4C-AA35-ACF881FE1DF4}" type="parTrans" cxnId="{4640C1FA-AD9F-B841-9E0F-32A3D86145B0}">
      <dgm:prSet/>
      <dgm:spPr/>
      <dgm:t>
        <a:bodyPr/>
        <a:lstStyle/>
        <a:p>
          <a:endParaRPr lang="en-US"/>
        </a:p>
      </dgm:t>
    </dgm:pt>
    <dgm:pt modelId="{DA42F29A-E674-B440-9E92-74444CB135F4}" type="sibTrans" cxnId="{4640C1FA-AD9F-B841-9E0F-32A3D86145B0}">
      <dgm:prSet/>
      <dgm:spPr/>
      <dgm:t>
        <a:bodyPr/>
        <a:lstStyle/>
        <a:p>
          <a:endParaRPr lang="en-US"/>
        </a:p>
      </dgm:t>
    </dgm:pt>
    <dgm:pt modelId="{3358DF7C-AF34-E045-9338-EFCECEB76639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/>
            <a:t>Term and Requested Start Date</a:t>
          </a:r>
          <a:endParaRPr lang="en-US" dirty="0"/>
        </a:p>
      </dgm:t>
    </dgm:pt>
    <dgm:pt modelId="{E988B07E-0E0D-6A46-A6E0-F904049B4546}" type="parTrans" cxnId="{E63A32C1-C9DC-8C45-B89F-958B3C585B20}">
      <dgm:prSet/>
      <dgm:spPr/>
      <dgm:t>
        <a:bodyPr/>
        <a:lstStyle/>
        <a:p>
          <a:endParaRPr lang="en-US"/>
        </a:p>
      </dgm:t>
    </dgm:pt>
    <dgm:pt modelId="{0AE62EF2-39B0-634C-9531-7398C8FCA861}" type="sibTrans" cxnId="{E63A32C1-C9DC-8C45-B89F-958B3C585B20}">
      <dgm:prSet/>
      <dgm:spPr/>
      <dgm:t>
        <a:bodyPr/>
        <a:lstStyle/>
        <a:p>
          <a:endParaRPr lang="en-US"/>
        </a:p>
      </dgm:t>
    </dgm:pt>
    <dgm:pt modelId="{B3B890A7-DA52-FC48-A080-3BF2C87EC38D}" type="pres">
      <dgm:prSet presAssocID="{7147CC53-D48C-7443-ADA7-555DDFE8B751}" presName="rootnode" presStyleCnt="0">
        <dgm:presLayoutVars>
          <dgm:chMax/>
          <dgm:chPref/>
          <dgm:dir/>
          <dgm:animLvl val="lvl"/>
        </dgm:presLayoutVars>
      </dgm:prSet>
      <dgm:spPr/>
    </dgm:pt>
    <dgm:pt modelId="{A47EC062-1688-674A-9A1A-00DE1729E999}" type="pres">
      <dgm:prSet presAssocID="{9389FC9D-825C-D140-8637-9B070F098F4F}" presName="composite" presStyleCnt="0"/>
      <dgm:spPr/>
    </dgm:pt>
    <dgm:pt modelId="{4BB532F8-0791-BD45-AC8D-573389ECA5C2}" type="pres">
      <dgm:prSet presAssocID="{9389FC9D-825C-D140-8637-9B070F098F4F}" presName="bentUpArrow1" presStyleLbl="alignImgPlace1" presStyleIdx="0" presStyleCnt="3"/>
      <dgm:spPr/>
    </dgm:pt>
    <dgm:pt modelId="{90CE4999-3D0C-624F-B79E-FBCC16872644}" type="pres">
      <dgm:prSet presAssocID="{9389FC9D-825C-D140-8637-9B070F098F4F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FCD4C91-BE15-3E44-B045-DFE84523CFDD}" type="pres">
      <dgm:prSet presAssocID="{9389FC9D-825C-D140-8637-9B070F098F4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163D430-815C-CC4F-B264-C6BDD26AAFA8}" type="pres">
      <dgm:prSet presAssocID="{7EDB5D46-3BEC-6F40-B2D9-6E53A6F32ECA}" presName="sibTrans" presStyleCnt="0"/>
      <dgm:spPr/>
    </dgm:pt>
    <dgm:pt modelId="{416B9A65-4B6C-B343-B99F-7E12195890D5}" type="pres">
      <dgm:prSet presAssocID="{A54204FB-C359-F44A-90C1-873C9D778845}" presName="composite" presStyleCnt="0"/>
      <dgm:spPr/>
    </dgm:pt>
    <dgm:pt modelId="{8313B826-932D-3149-8772-B1D52F5DBE42}" type="pres">
      <dgm:prSet presAssocID="{A54204FB-C359-F44A-90C1-873C9D778845}" presName="bentUpArrow1" presStyleLbl="alignImgPlace1" presStyleIdx="1" presStyleCnt="3"/>
      <dgm:spPr/>
    </dgm:pt>
    <dgm:pt modelId="{3564F339-9EB1-AB4C-88B5-728BBDEB4BE0}" type="pres">
      <dgm:prSet presAssocID="{A54204FB-C359-F44A-90C1-873C9D77884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8A41A5C-1B1A-8148-A049-6F6AB863A5EC}" type="pres">
      <dgm:prSet presAssocID="{A54204FB-C359-F44A-90C1-873C9D778845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FF83F9A-D6A7-FD41-B8A5-F7DA2F9DCCFB}" type="pres">
      <dgm:prSet presAssocID="{0F33AC74-06E0-D64E-9E71-CCE9E2698EDB}" presName="sibTrans" presStyleCnt="0"/>
      <dgm:spPr/>
    </dgm:pt>
    <dgm:pt modelId="{37B44C59-FF67-244E-AD36-864E191469DE}" type="pres">
      <dgm:prSet presAssocID="{3358DF7C-AF34-E045-9338-EFCECEB76639}" presName="composite" presStyleCnt="0"/>
      <dgm:spPr/>
    </dgm:pt>
    <dgm:pt modelId="{4D88F64E-7EA0-3449-A6B3-D8412E27C4B2}" type="pres">
      <dgm:prSet presAssocID="{3358DF7C-AF34-E045-9338-EFCECEB76639}" presName="bentUpArrow1" presStyleLbl="alignImgPlace1" presStyleIdx="2" presStyleCnt="3"/>
      <dgm:spPr/>
    </dgm:pt>
    <dgm:pt modelId="{E0842BBC-9AB2-6847-86E9-D3103C692133}" type="pres">
      <dgm:prSet presAssocID="{3358DF7C-AF34-E045-9338-EFCECEB7663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C9DD9D4-946B-E34E-B388-CBEC6D37002C}" type="pres">
      <dgm:prSet presAssocID="{3358DF7C-AF34-E045-9338-EFCECEB7663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4458175-08AB-474E-962E-FF9D957C86B1}" type="pres">
      <dgm:prSet presAssocID="{0AE62EF2-39B0-634C-9531-7398C8FCA861}" presName="sibTrans" presStyleCnt="0"/>
      <dgm:spPr/>
    </dgm:pt>
    <dgm:pt modelId="{1BF0EBB0-4697-C540-BBC3-F17D3F357BF1}" type="pres">
      <dgm:prSet presAssocID="{AF206350-F39D-A047-92E1-FC55F9CD11FC}" presName="composite" presStyleCnt="0"/>
      <dgm:spPr/>
    </dgm:pt>
    <dgm:pt modelId="{60D6CA5A-37C7-0140-A742-F1B64A28298F}" type="pres">
      <dgm:prSet presAssocID="{AF206350-F39D-A047-92E1-FC55F9CD11F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F877801E-CFD8-5944-B795-1DCB475DDB38}" type="presOf" srcId="{3358DF7C-AF34-E045-9338-EFCECEB76639}" destId="{E0842BBC-9AB2-6847-86E9-D3103C692133}" srcOrd="0" destOrd="0" presId="urn:microsoft.com/office/officeart/2005/8/layout/StepDownProcess"/>
    <dgm:cxn modelId="{CB8B8529-46FE-F045-81E6-B465440C5BFF}" type="presOf" srcId="{AF206350-F39D-A047-92E1-FC55F9CD11FC}" destId="{60D6CA5A-37C7-0140-A742-F1B64A28298F}" srcOrd="0" destOrd="0" presId="urn:microsoft.com/office/officeart/2005/8/layout/StepDownProcess"/>
    <dgm:cxn modelId="{72EB7D54-0366-E640-B4BF-F25C107C4796}" type="presOf" srcId="{A54204FB-C359-F44A-90C1-873C9D778845}" destId="{3564F339-9EB1-AB4C-88B5-728BBDEB4BE0}" srcOrd="0" destOrd="0" presId="urn:microsoft.com/office/officeart/2005/8/layout/StepDownProcess"/>
    <dgm:cxn modelId="{5A984260-33FF-8542-B5C6-E6EF4BFC334E}" type="presOf" srcId="{7147CC53-D48C-7443-ADA7-555DDFE8B751}" destId="{B3B890A7-DA52-FC48-A080-3BF2C87EC38D}" srcOrd="0" destOrd="0" presId="urn:microsoft.com/office/officeart/2005/8/layout/StepDownProcess"/>
    <dgm:cxn modelId="{7444CCAC-51F2-6647-B554-9247A6AAF6E6}" srcId="{7147CC53-D48C-7443-ADA7-555DDFE8B751}" destId="{A54204FB-C359-F44A-90C1-873C9D778845}" srcOrd="1" destOrd="0" parTransId="{2FC891A5-9A3A-EC41-A59B-EF372F8982F9}" sibTransId="{0F33AC74-06E0-D64E-9E71-CCE9E2698EDB}"/>
    <dgm:cxn modelId="{E63A32C1-C9DC-8C45-B89F-958B3C585B20}" srcId="{7147CC53-D48C-7443-ADA7-555DDFE8B751}" destId="{3358DF7C-AF34-E045-9338-EFCECEB76639}" srcOrd="2" destOrd="0" parTransId="{E988B07E-0E0D-6A46-A6E0-F904049B4546}" sibTransId="{0AE62EF2-39B0-634C-9531-7398C8FCA861}"/>
    <dgm:cxn modelId="{03921DD7-D625-B648-98F4-36468EA80DF5}" type="presOf" srcId="{9389FC9D-825C-D140-8637-9B070F098F4F}" destId="{90CE4999-3D0C-624F-B79E-FBCC16872644}" srcOrd="0" destOrd="0" presId="urn:microsoft.com/office/officeart/2005/8/layout/StepDownProcess"/>
    <dgm:cxn modelId="{56BC88F7-EDBB-E64B-A2B5-A719F8AE2A47}" srcId="{7147CC53-D48C-7443-ADA7-555DDFE8B751}" destId="{9389FC9D-825C-D140-8637-9B070F098F4F}" srcOrd="0" destOrd="0" parTransId="{F3CA786B-AAFF-A44E-B968-8E7CDEE3FF45}" sibTransId="{7EDB5D46-3BEC-6F40-B2D9-6E53A6F32ECA}"/>
    <dgm:cxn modelId="{4640C1FA-AD9F-B841-9E0F-32A3D86145B0}" srcId="{7147CC53-D48C-7443-ADA7-555DDFE8B751}" destId="{AF206350-F39D-A047-92E1-FC55F9CD11FC}" srcOrd="3" destOrd="0" parTransId="{C455CF37-4055-BA4C-AA35-ACF881FE1DF4}" sibTransId="{DA42F29A-E674-B440-9E92-74444CB135F4}"/>
    <dgm:cxn modelId="{90E5BBC7-3D0D-CB43-A23C-9CF08AACC006}" type="presParOf" srcId="{B3B890A7-DA52-FC48-A080-3BF2C87EC38D}" destId="{A47EC062-1688-674A-9A1A-00DE1729E999}" srcOrd="0" destOrd="0" presId="urn:microsoft.com/office/officeart/2005/8/layout/StepDownProcess"/>
    <dgm:cxn modelId="{99EF19C2-86C2-E946-818B-832D3B409130}" type="presParOf" srcId="{A47EC062-1688-674A-9A1A-00DE1729E999}" destId="{4BB532F8-0791-BD45-AC8D-573389ECA5C2}" srcOrd="0" destOrd="0" presId="urn:microsoft.com/office/officeart/2005/8/layout/StepDownProcess"/>
    <dgm:cxn modelId="{AC9EC70A-AEC8-1F42-9BDA-2292D956807E}" type="presParOf" srcId="{A47EC062-1688-674A-9A1A-00DE1729E999}" destId="{90CE4999-3D0C-624F-B79E-FBCC16872644}" srcOrd="1" destOrd="0" presId="urn:microsoft.com/office/officeart/2005/8/layout/StepDownProcess"/>
    <dgm:cxn modelId="{A95F16B6-178B-B444-881C-694B55D43BA1}" type="presParOf" srcId="{A47EC062-1688-674A-9A1A-00DE1729E999}" destId="{0FCD4C91-BE15-3E44-B045-DFE84523CFDD}" srcOrd="2" destOrd="0" presId="urn:microsoft.com/office/officeart/2005/8/layout/StepDownProcess"/>
    <dgm:cxn modelId="{A017FC58-3F19-484C-B47B-57444CD4CB76}" type="presParOf" srcId="{B3B890A7-DA52-FC48-A080-3BF2C87EC38D}" destId="{A163D430-815C-CC4F-B264-C6BDD26AAFA8}" srcOrd="1" destOrd="0" presId="urn:microsoft.com/office/officeart/2005/8/layout/StepDownProcess"/>
    <dgm:cxn modelId="{4F96082C-9F02-954C-9738-C01762F0F169}" type="presParOf" srcId="{B3B890A7-DA52-FC48-A080-3BF2C87EC38D}" destId="{416B9A65-4B6C-B343-B99F-7E12195890D5}" srcOrd="2" destOrd="0" presId="urn:microsoft.com/office/officeart/2005/8/layout/StepDownProcess"/>
    <dgm:cxn modelId="{F05B30D4-8855-4448-A150-98D356104523}" type="presParOf" srcId="{416B9A65-4B6C-B343-B99F-7E12195890D5}" destId="{8313B826-932D-3149-8772-B1D52F5DBE42}" srcOrd="0" destOrd="0" presId="urn:microsoft.com/office/officeart/2005/8/layout/StepDownProcess"/>
    <dgm:cxn modelId="{6ED9B95D-B352-F04F-9CD7-209AA7E2415D}" type="presParOf" srcId="{416B9A65-4B6C-B343-B99F-7E12195890D5}" destId="{3564F339-9EB1-AB4C-88B5-728BBDEB4BE0}" srcOrd="1" destOrd="0" presId="urn:microsoft.com/office/officeart/2005/8/layout/StepDownProcess"/>
    <dgm:cxn modelId="{D51BA6F2-4FC5-9148-B9DC-2ED8B3390AA2}" type="presParOf" srcId="{416B9A65-4B6C-B343-B99F-7E12195890D5}" destId="{18A41A5C-1B1A-8148-A049-6F6AB863A5EC}" srcOrd="2" destOrd="0" presId="urn:microsoft.com/office/officeart/2005/8/layout/StepDownProcess"/>
    <dgm:cxn modelId="{678D6AA1-52A4-E140-BBD5-A5A31158B009}" type="presParOf" srcId="{B3B890A7-DA52-FC48-A080-3BF2C87EC38D}" destId="{2FF83F9A-D6A7-FD41-B8A5-F7DA2F9DCCFB}" srcOrd="3" destOrd="0" presId="urn:microsoft.com/office/officeart/2005/8/layout/StepDownProcess"/>
    <dgm:cxn modelId="{C2D543B1-0595-B647-848C-501B7593E23D}" type="presParOf" srcId="{B3B890A7-DA52-FC48-A080-3BF2C87EC38D}" destId="{37B44C59-FF67-244E-AD36-864E191469DE}" srcOrd="4" destOrd="0" presId="urn:microsoft.com/office/officeart/2005/8/layout/StepDownProcess"/>
    <dgm:cxn modelId="{45D86DA4-9098-6447-9CCA-642CC0899EAD}" type="presParOf" srcId="{37B44C59-FF67-244E-AD36-864E191469DE}" destId="{4D88F64E-7EA0-3449-A6B3-D8412E27C4B2}" srcOrd="0" destOrd="0" presId="urn:microsoft.com/office/officeart/2005/8/layout/StepDownProcess"/>
    <dgm:cxn modelId="{CE4E17AE-A2DA-4B41-93EB-AC7D72B645A1}" type="presParOf" srcId="{37B44C59-FF67-244E-AD36-864E191469DE}" destId="{E0842BBC-9AB2-6847-86E9-D3103C692133}" srcOrd="1" destOrd="0" presId="urn:microsoft.com/office/officeart/2005/8/layout/StepDownProcess"/>
    <dgm:cxn modelId="{77D368D7-E1F4-F643-A218-8FA4947FD72D}" type="presParOf" srcId="{37B44C59-FF67-244E-AD36-864E191469DE}" destId="{DC9DD9D4-946B-E34E-B388-CBEC6D37002C}" srcOrd="2" destOrd="0" presId="urn:microsoft.com/office/officeart/2005/8/layout/StepDownProcess"/>
    <dgm:cxn modelId="{EA557169-FF3B-DA4A-9F08-9A4E0E810E34}" type="presParOf" srcId="{B3B890A7-DA52-FC48-A080-3BF2C87EC38D}" destId="{A4458175-08AB-474E-962E-FF9D957C86B1}" srcOrd="5" destOrd="0" presId="urn:microsoft.com/office/officeart/2005/8/layout/StepDownProcess"/>
    <dgm:cxn modelId="{7290347D-FE38-4C48-A323-EE9D0625D2AB}" type="presParOf" srcId="{B3B890A7-DA52-FC48-A080-3BF2C87EC38D}" destId="{1BF0EBB0-4697-C540-BBC3-F17D3F357BF1}" srcOrd="6" destOrd="0" presId="urn:microsoft.com/office/officeart/2005/8/layout/StepDownProcess"/>
    <dgm:cxn modelId="{E4C42737-B713-154F-8D01-6CFF49249564}" type="presParOf" srcId="{1BF0EBB0-4697-C540-BBC3-F17D3F357BF1}" destId="{60D6CA5A-37C7-0140-A742-F1B64A28298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532F8-0791-BD45-AC8D-573389ECA5C2}">
      <dsp:nvSpPr>
        <dsp:cNvPr id="0" name=""/>
        <dsp:cNvSpPr/>
      </dsp:nvSpPr>
      <dsp:spPr>
        <a:xfrm rot="5400000">
          <a:off x="619418" y="965997"/>
          <a:ext cx="848356" cy="9658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E4999-3D0C-624F-B79E-FBCC16872644}">
      <dsp:nvSpPr>
        <dsp:cNvPr id="0" name=""/>
        <dsp:cNvSpPr/>
      </dsp:nvSpPr>
      <dsp:spPr>
        <a:xfrm>
          <a:off x="394655" y="25578"/>
          <a:ext cx="1428132" cy="999646"/>
        </a:xfrm>
        <a:prstGeom prst="roundRect">
          <a:avLst>
            <a:gd name="adj" fmla="val 1667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Agents and Ports</a:t>
          </a:r>
        </a:p>
      </dsp:txBody>
      <dsp:txXfrm>
        <a:off x="443462" y="74385"/>
        <a:ext cx="1330518" cy="902032"/>
      </dsp:txXfrm>
    </dsp:sp>
    <dsp:sp modelId="{0FCD4C91-BE15-3E44-B045-DFE84523CFDD}">
      <dsp:nvSpPr>
        <dsp:cNvPr id="0" name=""/>
        <dsp:cNvSpPr/>
      </dsp:nvSpPr>
      <dsp:spPr>
        <a:xfrm>
          <a:off x="1822788" y="120917"/>
          <a:ext cx="1038687" cy="80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3B826-932D-3149-8772-B1D52F5DBE42}">
      <dsp:nvSpPr>
        <dsp:cNvPr id="0" name=""/>
        <dsp:cNvSpPr/>
      </dsp:nvSpPr>
      <dsp:spPr>
        <a:xfrm rot="5400000">
          <a:off x="1803492" y="2088930"/>
          <a:ext cx="848356" cy="9658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3696928"/>
            <a:satOff val="-3724"/>
            <a:lumOff val="525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4F339-9EB1-AB4C-88B5-728BBDEB4BE0}">
      <dsp:nvSpPr>
        <dsp:cNvPr id="0" name=""/>
        <dsp:cNvSpPr/>
      </dsp:nvSpPr>
      <dsp:spPr>
        <a:xfrm>
          <a:off x="1578729" y="1148510"/>
          <a:ext cx="1428132" cy="999646"/>
        </a:xfrm>
        <a:prstGeom prst="roundRect">
          <a:avLst>
            <a:gd name="adj" fmla="val 1667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Additional Options</a:t>
          </a:r>
        </a:p>
      </dsp:txBody>
      <dsp:txXfrm>
        <a:off x="1627536" y="1197317"/>
        <a:ext cx="1330518" cy="902032"/>
      </dsp:txXfrm>
    </dsp:sp>
    <dsp:sp modelId="{18A41A5C-1B1A-8148-A049-6F6AB863A5EC}">
      <dsp:nvSpPr>
        <dsp:cNvPr id="0" name=""/>
        <dsp:cNvSpPr/>
      </dsp:nvSpPr>
      <dsp:spPr>
        <a:xfrm>
          <a:off x="3006861" y="1243849"/>
          <a:ext cx="1038687" cy="80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8F64E-7EA0-3449-A6B3-D8412E27C4B2}">
      <dsp:nvSpPr>
        <dsp:cNvPr id="0" name=""/>
        <dsp:cNvSpPr/>
      </dsp:nvSpPr>
      <dsp:spPr>
        <a:xfrm rot="5400000">
          <a:off x="2987565" y="3211862"/>
          <a:ext cx="848356" cy="9658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7393855"/>
            <a:satOff val="-7447"/>
            <a:lumOff val="10499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42BBC-9AB2-6847-86E9-D3103C692133}">
      <dsp:nvSpPr>
        <dsp:cNvPr id="0" name=""/>
        <dsp:cNvSpPr/>
      </dsp:nvSpPr>
      <dsp:spPr>
        <a:xfrm>
          <a:off x="2762802" y="2271443"/>
          <a:ext cx="1428132" cy="999646"/>
        </a:xfrm>
        <a:prstGeom prst="roundRect">
          <a:avLst>
            <a:gd name="adj" fmla="val 1667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Term and Requested Start Date</a:t>
          </a:r>
          <a:endParaRPr lang="en-US" sz="1600" kern="1200" dirty="0"/>
        </a:p>
      </dsp:txBody>
      <dsp:txXfrm>
        <a:off x="2811609" y="2320250"/>
        <a:ext cx="1330518" cy="902032"/>
      </dsp:txXfrm>
    </dsp:sp>
    <dsp:sp modelId="{DC9DD9D4-946B-E34E-B388-CBEC6D37002C}">
      <dsp:nvSpPr>
        <dsp:cNvPr id="0" name=""/>
        <dsp:cNvSpPr/>
      </dsp:nvSpPr>
      <dsp:spPr>
        <a:xfrm>
          <a:off x="4190934" y="2366782"/>
          <a:ext cx="1038687" cy="80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6CA5A-37C7-0140-A742-F1B64A28298F}">
      <dsp:nvSpPr>
        <dsp:cNvPr id="0" name=""/>
        <dsp:cNvSpPr/>
      </dsp:nvSpPr>
      <dsp:spPr>
        <a:xfrm>
          <a:off x="3946875" y="3394375"/>
          <a:ext cx="1428132" cy="999646"/>
        </a:xfrm>
        <a:prstGeom prst="roundRect">
          <a:avLst>
            <a:gd name="adj" fmla="val 1667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 and Solutions Plus</a:t>
          </a:r>
        </a:p>
      </dsp:txBody>
      <dsp:txXfrm>
        <a:off x="3995682" y="3443182"/>
        <a:ext cx="1330518" cy="902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7CC26-8EB5-6241-9886-BCCCE6C5CC32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E3B9D-82B1-884D-B0E1-14582F4D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1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4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 to the funnel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no named agent buying model</a:t>
            </a:r>
          </a:p>
          <a:p>
            <a:r>
              <a:rPr lang="en-US" dirty="0"/>
              <a:t>No EA buying model for CC Flex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0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platform differences for features and data sheet</a:t>
            </a:r>
          </a:p>
          <a:p>
            <a:r>
              <a:rPr lang="en-US" dirty="0"/>
              <a:t>1:1 agents to IVR for CCE/PCCE/HCS-CCE</a:t>
            </a:r>
          </a:p>
          <a:p>
            <a:r>
              <a:rPr lang="en-US" dirty="0"/>
              <a:t>2:1 IVR to agents for CCX</a:t>
            </a:r>
          </a:p>
          <a:p>
            <a:r>
              <a:rPr lang="en-US" dirty="0"/>
              <a:t>Extra IVR ports available for CCE but not for CCX (must buy more agents)</a:t>
            </a:r>
          </a:p>
          <a:p>
            <a:r>
              <a:rPr lang="en-US" dirty="0"/>
              <a:t>Dialer ports included in CCE and PCCE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platform differences for features and data sheet</a:t>
            </a:r>
          </a:p>
          <a:p>
            <a:r>
              <a:rPr lang="en-US" dirty="0"/>
              <a:t>1:1 agents to IVR for CCE/PCCE/HCS-CCE</a:t>
            </a:r>
          </a:p>
          <a:p>
            <a:r>
              <a:rPr lang="en-US" dirty="0"/>
              <a:t>2:1 IVR to agents for CCX</a:t>
            </a:r>
          </a:p>
          <a:p>
            <a:r>
              <a:rPr lang="en-US" dirty="0"/>
              <a:t>Extra IVR ports available for CCE but not for CCX (must buy more agents)</a:t>
            </a:r>
          </a:p>
          <a:p>
            <a:r>
              <a:rPr lang="en-US" dirty="0"/>
              <a:t>Dialer ports included in CCE and PCCE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Accounts in CCW - User Guide: https://www.cisco.com/E-Learning/gbo-ccw/cdc_bulk/Cisco_Commerce_Core_Curriculum/Cisco_Commerce_Smart_Accounts_User_Guide.pdf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common myth is its hard to get flex order released. To bust that myth, let me first walk you through the Ordering to Ship process flow.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1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691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281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itle" descr="Section title">
            <a:extLst>
              <a:ext uri="{FF2B5EF4-FFF2-40B4-BE49-F238E27FC236}">
                <a16:creationId xmlns:a16="http://schemas.microsoft.com/office/drawing/2014/main" id="{EF09DA38-672D-0EE2-950C-353E1B6003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" cy="9144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3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7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93EC81-A266-1756-37B4-B83297C32E1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38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EFE848-FBF2-0C2C-70C7-541164BEA72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075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1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54B198-906C-DED8-39CD-143C051E0AB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1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81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D61106-D3DD-0F37-EFE8-57DD295D00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27298A57-2884-4E0B-8D41-9511E9B6F7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9689" y="6096308"/>
            <a:ext cx="1557161" cy="4306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8F2A90-2C6F-4F31-A4C7-F5BDCA4A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7277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C83E7DA-28D5-454A-A1ED-E89721D3DB0A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7277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500EA18-5957-4FDC-9E56-879A0FF79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7277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4800" spc="-1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747274-5817-4CB6-819F-BD17E78F789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7277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8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11A5B07-96E9-42C8-81C4-56D26550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3F3EF27-6A14-4D7C-8508-4A9955001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AAD075F-E3F5-4285-82E8-8E71E432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790700"/>
            <a:ext cx="11045952" cy="4419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7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8626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Fiv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9971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C59-7880-41D1-9DE5-B53FA71B4F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400" y="609600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D0D78-FA9C-47FE-A8C5-A942C1A9A1E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D1B0561-72B3-4A7C-9434-B0EDE523688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080810" y="103780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FB88D30E-5998-42C2-BFDA-6C6AA1F33F7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8400" y="164719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6D18BF23-F279-48A8-8AFF-AC70F73F0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445664B-F9E1-4D1D-9F6E-DA27AF43C21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080810" y="2075397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1F0F46D-89DF-46CA-934B-C124727D937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48400" y="2684788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BB0DD2A-742F-4019-B2A6-6AC6CF3BEEA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D48E93A-11A3-45A0-961F-26062021432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080810" y="311299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365D378F-8BFE-41E2-A048-4F1E113B408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48400" y="3722381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681FE84-1510-4206-91AF-B290EF3C0E1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58EB90C9-03A7-449D-A8F3-B379B319950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080810" y="4150585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E3E332E3-41A2-4350-A7FE-20CB379706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475997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948A5A7B-49E0-4CF2-8080-E002145F2FF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B8F46644-76D3-4C51-9163-739A1F5F765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5188178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1B23B47-5918-4DB0-A1D6-44730C983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834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B3F24F0-C173-4234-BFC6-3647FC121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242C2F-4397-477B-B612-89681BD9BC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56931C-234B-420E-B7E1-1952F50C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32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4F058-17F0-4AC2-BBDA-9E61118AC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556FB1-871D-4D6C-B961-1FA9EDBE5450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50B648-C55A-4CFC-8268-9940F5681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26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2339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720B04C-74BB-4534-957E-D616BF3968A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blipFill>
            <a:blip r:embed="rId2"/>
            <a:srcRect/>
            <a:stretch>
              <a:fillRect l="-19565" r="-195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0273B6A-BE3A-45AD-BE48-6F6790314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552700" cy="323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4EC0D6F-99CC-4261-ADD4-74AF0B56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6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3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>
          <p15:clr>
            <a:srgbClr val="A4A3A4"/>
          </p15:clr>
        </p15:guide>
        <p15:guide id="3" orient="horz" pos="1680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E6003-571D-4817-A40A-642121412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C3A51EE-51A6-431A-AA0F-AEBB24414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EBEC14B-8CF8-4461-A874-5771189A00D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8D6262-CE72-4AA0-A088-CB1091B8C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06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4490E3A-EE7B-48AF-BD6B-46266697B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0EFCBAB-6317-42C6-9C42-C9D6985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554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450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, Title &amp;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7899C7-9188-4B2E-839A-A28FBD4D5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6F02BEF-EF34-44A8-A80F-9B2FB030F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663" y="1790700"/>
            <a:ext cx="5372100" cy="30777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EE5A63-4056-4588-9A4B-D16468F14C80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790700"/>
            <a:ext cx="5372100" cy="30777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82E291B-1698-4720-BEBB-DC15F06262FC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571500" y="2247902"/>
            <a:ext cx="5372100" cy="39624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7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83BBD9C-B8F1-4ACE-94F4-D5D100ED0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247901"/>
            <a:ext cx="5372100" cy="39624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700"/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4F0C851-2273-49FA-AF49-08B0CAFE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6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0">
          <p15:clr>
            <a:srgbClr val="5ACBF0"/>
          </p15:clr>
        </p15:guide>
        <p15:guide id="2" orient="horz" pos="177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734A84-A20E-4265-848D-432FAF49C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87A38-21D1-432D-8923-F800B4966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75693B8-B116-4721-8DC5-83BD3F039DA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DBB944D-7E83-4E4B-A6FC-7ABAE00AE4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58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85144F-1987-4BEE-B8DC-3AB67716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790700"/>
            <a:ext cx="5067300" cy="4419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8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EA74C3-1DD6-406B-A026-0AB031E9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0287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66C109E-A15A-42C8-8FD9-B18790F8E3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blipFill>
            <a:blip r:embed="rId2"/>
            <a:srcRect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81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A535-289D-463F-AE34-E11F94F5504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D3B7-1C61-4505-BB31-980A88AB2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5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0821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783255" y="6577313"/>
            <a:ext cx="625491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#CLUS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Freeform 1">
            <a:extLst>
              <a:ext uri="{FF2B5EF4-FFF2-40B4-BE49-F238E27FC236}">
                <a16:creationId xmlns:a16="http://schemas.microsoft.com/office/drawing/2014/main" id="{ACF196DB-1F17-43F8-8065-DA85D9D5A3F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BRKCCT-1002</a:t>
            </a:r>
          </a:p>
        </p:txBody>
      </p:sp>
    </p:spTree>
    <p:extLst>
      <p:ext uri="{BB962C8B-B14F-4D97-AF65-F5344CB8AC3E}">
        <p14:creationId xmlns:p14="http://schemas.microsoft.com/office/powerpoint/2010/main" val="31533064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783255" y="6577313"/>
            <a:ext cx="625491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#CLUS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Freeform 1">
            <a:extLst>
              <a:ext uri="{FF2B5EF4-FFF2-40B4-BE49-F238E27FC236}">
                <a16:creationId xmlns:a16="http://schemas.microsoft.com/office/drawing/2014/main" id="{ACF196DB-1F17-43F8-8065-DA85D9D5A3F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1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BRKCCT-1002</a:t>
            </a:r>
          </a:p>
        </p:txBody>
      </p:sp>
    </p:spTree>
    <p:extLst>
      <p:ext uri="{BB962C8B-B14F-4D97-AF65-F5344CB8AC3E}">
        <p14:creationId xmlns:p14="http://schemas.microsoft.com/office/powerpoint/2010/main" val="217220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32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 dirty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/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2" r:id="rId1"/>
    <p:sldLayoutId id="2147484147" r:id="rId2"/>
    <p:sldLayoutId id="2147484204" r:id="rId3"/>
    <p:sldLayoutId id="2147484149" r:id="rId4"/>
    <p:sldLayoutId id="2147484150" r:id="rId5"/>
    <p:sldLayoutId id="2147484205" r:id="rId6"/>
    <p:sldLayoutId id="2147484152" r:id="rId7"/>
    <p:sldLayoutId id="2147484199" r:id="rId8"/>
    <p:sldLayoutId id="2147484200" r:id="rId9"/>
    <p:sldLayoutId id="2147484207" r:id="rId10"/>
    <p:sldLayoutId id="2147484202" r:id="rId11"/>
    <p:sldLayoutId id="2147484203" r:id="rId12"/>
    <p:sldLayoutId id="2147484208" r:id="rId13"/>
    <p:sldLayoutId id="2147484019" r:id="rId14"/>
    <p:sldLayoutId id="2147484076" r:id="rId15"/>
    <p:sldLayoutId id="2147484209" r:id="rId16"/>
    <p:sldLayoutId id="2147484157" r:id="rId17"/>
    <p:sldLayoutId id="2147484092" r:id="rId18"/>
    <p:sldLayoutId id="2147483976" r:id="rId19"/>
    <p:sldLayoutId id="2147484062" r:id="rId20"/>
    <p:sldLayoutId id="2147484026" r:id="rId21"/>
    <p:sldLayoutId id="2147484100" r:id="rId22"/>
    <p:sldLayoutId id="2147484047" r:id="rId23"/>
    <p:sldLayoutId id="2147484140" r:id="rId24"/>
    <p:sldLayoutId id="2147484114" r:id="rId25"/>
    <p:sldLayoutId id="2147484137" r:id="rId26"/>
    <p:sldLayoutId id="2147484124" r:id="rId27"/>
    <p:sldLayoutId id="2147484125" r:id="rId28"/>
    <p:sldLayoutId id="2147484112" r:id="rId29"/>
    <p:sldLayoutId id="2147484122" r:id="rId30"/>
    <p:sldLayoutId id="2147484117" r:id="rId31"/>
    <p:sldLayoutId id="2147484143" r:id="rId32"/>
    <p:sldLayoutId id="2147484144" r:id="rId33"/>
    <p:sldLayoutId id="2147484145" r:id="rId34"/>
    <p:sldLayoutId id="2147484113" r:id="rId35"/>
    <p:sldLayoutId id="2147484121" r:id="rId36"/>
    <p:sldLayoutId id="2147484118" r:id="rId37"/>
    <p:sldLayoutId id="2147483967" r:id="rId38"/>
    <p:sldLayoutId id="2147484033" r:id="rId39"/>
    <p:sldLayoutId id="2147483979" r:id="rId40"/>
    <p:sldLayoutId id="2147483981" r:id="rId41"/>
    <p:sldLayoutId id="2147484077" r:id="rId42"/>
    <p:sldLayoutId id="2147483971" r:id="rId43"/>
    <p:sldLayoutId id="2147483985" r:id="rId44"/>
    <p:sldLayoutId id="2147483986" r:id="rId45"/>
    <p:sldLayoutId id="2147484032" r:id="rId46"/>
    <p:sldLayoutId id="2147484075" r:id="rId47"/>
    <p:sldLayoutId id="2147484206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4" r:id="rId61"/>
    <p:sldLayoutId id="2147484228" r:id="rId62"/>
    <p:sldLayoutId id="2147484231" r:id="rId63"/>
    <p:sldLayoutId id="2147484237" r:id="rId64"/>
    <p:sldLayoutId id="2147484238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cisco.com/c/en/us/products/collateral/unified-communications/cisco-collaboration-flex-plan/datasheet-c78-741220.html" TargetMode="Externa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6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19E2D8-2F55-425D-9005-0DF4BEF30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Contact Center Flex Plan</a:t>
            </a:r>
            <a:endParaRPr lang="en-US" sz="32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ACBB8A-2D77-44D5-8264-80BDF2370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Deal Construction, Pricing and Discounting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0767EE-2DD0-45EE-8377-FDDAFBB26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McPartlan  Rich Wilkins</a:t>
            </a:r>
          </a:p>
          <a:p>
            <a:r>
              <a:rPr lang="en-US" dirty="0"/>
              <a:t>CCBU Offers Team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2583580-2542-4963-A427-56971654C4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April 2023</a:t>
            </a:r>
          </a:p>
        </p:txBody>
      </p:sp>
    </p:spTree>
    <p:extLst>
      <p:ext uri="{BB962C8B-B14F-4D97-AF65-F5344CB8AC3E}">
        <p14:creationId xmlns:p14="http://schemas.microsoft.com/office/powerpoint/2010/main" val="24565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BD16-8E92-6C43-B6C2-F574FE0BF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 and Discounting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84722-56AD-FB48-87A4-2FF8BBA1C0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8588" y="6402388"/>
            <a:ext cx="633412" cy="122237"/>
          </a:xfrm>
          <a:prstGeom prst="rect">
            <a:avLst/>
          </a:prstGeom>
        </p:spPr>
        <p:txBody>
          <a:bodyPr/>
          <a:lstStyle/>
          <a:p>
            <a:fld id="{36F82149-F45F-43B8-A3A4-A806FF41D8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6C73-5B0F-BB44-A138-F36FDBE5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Price - Cloud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C6752FA-34ED-A249-8BC1-D357FF19D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91942"/>
              </p:ext>
            </p:extLst>
          </p:nvPr>
        </p:nvGraphicFramePr>
        <p:xfrm>
          <a:off x="571500" y="1146273"/>
          <a:ext cx="10837528" cy="5208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455">
                  <a:extLst>
                    <a:ext uri="{9D8B030D-6E8A-4147-A177-3AD203B41FA5}">
                      <a16:colId xmlns:a16="http://schemas.microsoft.com/office/drawing/2014/main" val="4071792524"/>
                    </a:ext>
                  </a:extLst>
                </a:gridCol>
                <a:gridCol w="3155164">
                  <a:extLst>
                    <a:ext uri="{9D8B030D-6E8A-4147-A177-3AD203B41FA5}">
                      <a16:colId xmlns:a16="http://schemas.microsoft.com/office/drawing/2014/main" val="1229297036"/>
                    </a:ext>
                  </a:extLst>
                </a:gridCol>
                <a:gridCol w="2055303">
                  <a:extLst>
                    <a:ext uri="{9D8B030D-6E8A-4147-A177-3AD203B41FA5}">
                      <a16:colId xmlns:a16="http://schemas.microsoft.com/office/drawing/2014/main" val="1738794446"/>
                    </a:ext>
                  </a:extLst>
                </a:gridCol>
                <a:gridCol w="2055303">
                  <a:extLst>
                    <a:ext uri="{9D8B030D-6E8A-4147-A177-3AD203B41FA5}">
                      <a16:colId xmlns:a16="http://schemas.microsoft.com/office/drawing/2014/main" val="4133646461"/>
                    </a:ext>
                  </a:extLst>
                </a:gridCol>
                <a:gridCol w="2055303">
                  <a:extLst>
                    <a:ext uri="{9D8B030D-6E8A-4147-A177-3AD203B41FA5}">
                      <a16:colId xmlns:a16="http://schemas.microsoft.com/office/drawing/2014/main" val="2184123457"/>
                    </a:ext>
                  </a:extLst>
                </a:gridCol>
              </a:tblGrid>
              <a:tr h="361924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Platform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SKU Type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Previous List Price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New List Price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2"/>
                          </a:solidFill>
                          <a:latin typeface="CiscoSansTT"/>
                        </a:rPr>
                        <a:t>% Delta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30556"/>
                  </a:ext>
                </a:extLst>
              </a:tr>
              <a:tr h="251726">
                <a:tc rowSpan="6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Webex  Contact Center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Standard Named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$100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$85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-15%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304208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Premium Named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$130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$130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832736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Additional IVR 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17940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Standard Concurrent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$130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$115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-12%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74453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Premium Concurrent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$170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$170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40931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Additional IVR 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292637"/>
                  </a:ext>
                </a:extLst>
              </a:tr>
              <a:tr h="251726">
                <a:tc rowSpan="3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Webex  Contact Center Enterprise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Standard Concurrent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$175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$155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-11%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34345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Premium Concurrent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$235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$235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86283"/>
                  </a:ext>
                </a:extLst>
              </a:tr>
              <a:tr h="251726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Additional IVR Port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$85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-18%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451574"/>
                  </a:ext>
                </a:extLst>
              </a:tr>
              <a:tr h="278223">
                <a:tc rowSpan="7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Webex WFO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Call Recording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026521"/>
                  </a:ext>
                </a:extLst>
              </a:tr>
              <a:tr h="278223">
                <a:tc vMerge="1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Webex WFO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Quality Management*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$35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$41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17%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31385"/>
                  </a:ext>
                </a:extLst>
              </a:tr>
              <a:tr h="278223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Workforce Management*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$39.50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$39.50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5931"/>
                  </a:ext>
                </a:extLst>
              </a:tr>
              <a:tr h="278223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Analytics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$58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16%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566142"/>
                  </a:ext>
                </a:extLst>
              </a:tr>
              <a:tr h="278223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Analytics with Transcription*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$69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15%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07740"/>
                  </a:ext>
                </a:extLst>
              </a:tr>
              <a:tr h="278223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Suite Bundle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$100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$125**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25%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0938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62" rtl="0" eaLnBrk="1" latinLnBrk="0" hangingPunct="1"/>
                      <a:r>
                        <a:rPr lang="en-US" sz="1300" kern="1200" dirty="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Real Time &amp; Archive Storage (per Gb)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$0.03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$0.03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843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3EC361-7F69-942D-A0CF-59C826973D5F}"/>
              </a:ext>
            </a:extLst>
          </p:cNvPr>
          <p:cNvSpPr txBox="1"/>
          <p:nvPr/>
        </p:nvSpPr>
        <p:spPr>
          <a:xfrm>
            <a:off x="6802703" y="114842"/>
            <a:ext cx="5764005" cy="7772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Note: All overage SKUs have the </a:t>
            </a:r>
            <a:r>
              <a:rPr lang="en-US" sz="1600" b="1" u="sng" dirty="0">
                <a:solidFill>
                  <a:schemeClr val="bg1"/>
                </a:solidFill>
              </a:rPr>
              <a:t>SAME</a:t>
            </a:r>
            <a:r>
              <a:rPr lang="en-US" sz="1600" dirty="0">
                <a:solidFill>
                  <a:schemeClr val="bg1"/>
                </a:solidFill>
              </a:rPr>
              <a:t> list price </a:t>
            </a:r>
          </a:p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as committed SKUs – a decrease of 50%+ for those SKUs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E485A-284A-5C3E-4A85-2BF02B82058F}"/>
              </a:ext>
            </a:extLst>
          </p:cNvPr>
          <p:cNvSpPr txBox="1">
            <a:spLocks/>
          </p:cNvSpPr>
          <p:nvPr/>
        </p:nvSpPr>
        <p:spPr>
          <a:xfrm>
            <a:off x="7835350" y="6176571"/>
            <a:ext cx="3194511" cy="681429"/>
          </a:xfrm>
          <a:prstGeom prst="rect">
            <a:avLst/>
          </a:prstGeom>
        </p:spPr>
        <p:txBody>
          <a:bodyPr wrap="square" lIns="121893" tIns="60947" rIns="121893" bIns="60947" anchor="b" anchorCtr="0">
            <a:noAutofit/>
          </a:bodyPr>
          <a:lstStyle>
            <a:lvl1pPr marL="169863" indent="-169863" algn="l" defTabSz="603575" rtl="0" eaLnBrk="1" fontAlgn="base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400" b="0" i="0" kern="120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78" indent="-226478" defTabSz="804747">
              <a:spcBef>
                <a:spcPts val="0"/>
              </a:spcBef>
              <a:buClr>
                <a:srgbClr val="005073"/>
              </a:buClr>
              <a:defRPr/>
            </a:pPr>
            <a:r>
              <a:rPr lang="en-US" sz="1200" dirty="0">
                <a:solidFill>
                  <a:srgbClr val="282828"/>
                </a:solidFill>
                <a:latin typeface="CiscoSansTT ExtraLight"/>
              </a:rPr>
              <a:t>*Included in Suite Bundle</a:t>
            </a:r>
          </a:p>
          <a:p>
            <a:pPr marL="226478" indent="-226478" defTabSz="804747">
              <a:spcBef>
                <a:spcPts val="0"/>
              </a:spcBef>
              <a:buClr>
                <a:srgbClr val="005073"/>
              </a:buClr>
              <a:defRPr/>
            </a:pPr>
            <a:r>
              <a:rPr lang="en-US" sz="1200" dirty="0">
                <a:solidFill>
                  <a:srgbClr val="282828"/>
                </a:solidFill>
                <a:latin typeface="CiscoSansTT ExtraLight"/>
              </a:rPr>
              <a:t>**Includes implementation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45063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6C73-5B0F-BB44-A138-F36FDBE5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Price – On-Premises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C6752FA-34ED-A249-8BC1-D357FF19D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88348"/>
              </p:ext>
            </p:extLst>
          </p:nvPr>
        </p:nvGraphicFramePr>
        <p:xfrm>
          <a:off x="571500" y="1792224"/>
          <a:ext cx="10921418" cy="3072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194">
                  <a:extLst>
                    <a:ext uri="{9D8B030D-6E8A-4147-A177-3AD203B41FA5}">
                      <a16:colId xmlns:a16="http://schemas.microsoft.com/office/drawing/2014/main" val="4071792524"/>
                    </a:ext>
                  </a:extLst>
                </a:gridCol>
                <a:gridCol w="2698809">
                  <a:extLst>
                    <a:ext uri="{9D8B030D-6E8A-4147-A177-3AD203B41FA5}">
                      <a16:colId xmlns:a16="http://schemas.microsoft.com/office/drawing/2014/main" val="1229297036"/>
                    </a:ext>
                  </a:extLst>
                </a:gridCol>
                <a:gridCol w="2273416">
                  <a:extLst>
                    <a:ext uri="{9D8B030D-6E8A-4147-A177-3AD203B41FA5}">
                      <a16:colId xmlns:a16="http://schemas.microsoft.com/office/drawing/2014/main" val="1738794446"/>
                    </a:ext>
                  </a:extLst>
                </a:gridCol>
                <a:gridCol w="2197916">
                  <a:extLst>
                    <a:ext uri="{9D8B030D-6E8A-4147-A177-3AD203B41FA5}">
                      <a16:colId xmlns:a16="http://schemas.microsoft.com/office/drawing/2014/main" val="4133646461"/>
                    </a:ext>
                  </a:extLst>
                </a:gridCol>
                <a:gridCol w="2223083">
                  <a:extLst>
                    <a:ext uri="{9D8B030D-6E8A-4147-A177-3AD203B41FA5}">
                      <a16:colId xmlns:a16="http://schemas.microsoft.com/office/drawing/2014/main" val="2184123457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Platform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SKU Type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Previous List Price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iscoSansTT"/>
                        </a:rPr>
                        <a:t>New List Price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2"/>
                          </a:solidFill>
                          <a:latin typeface="CiscoSansTT"/>
                        </a:rPr>
                        <a:t>% Delta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3055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882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bg1"/>
                          </a:solidFill>
                          <a:latin typeface="CiscoSansTT"/>
                          <a:ea typeface="+mn-ea"/>
                          <a:cs typeface="+mn-cs"/>
                        </a:rPr>
                        <a:t>Unified  Contact Center Enterprise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Standard Concurrent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$45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-16%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744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Premium Concurrent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$53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-12%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292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882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kern="1200">
                        <a:solidFill>
                          <a:schemeClr val="bg1"/>
                        </a:solidFill>
                        <a:latin typeface="CiscoSansT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Additional IVR Port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$20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$20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74618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Packaged Contact Center Enterprise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Standard Concurrent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$45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-16%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343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Premium Concurrent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$60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$53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-12%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4515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2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Additional IVR Port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$20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$20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70760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Unified  Contact Center Express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Standard Concurrent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$45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-16%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501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Premium Concurrent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$60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$53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-12%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270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solidFill>
                          <a:schemeClr val="bg1"/>
                        </a:solidFill>
                        <a:latin typeface="CiscoSansTT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2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CiscoSansTT"/>
                        </a:rPr>
                        <a:t>Additional IVR 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bg1"/>
                          </a:solidFill>
                          <a:latin typeface="CiscoSansTT"/>
                        </a:rPr>
                        <a:t>N/A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bg1"/>
                          </a:solidFill>
                          <a:latin typeface="CiscoSansTT"/>
                        </a:rPr>
                        <a:t>N/A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iscoSansTT"/>
                        </a:rPr>
                        <a:t>N/A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3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06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7AB876-F754-E440-B967-8D998CFB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Add-ons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9C0D3A75-5E0B-194F-9FD4-6A8D1152BE24}"/>
              </a:ext>
            </a:extLst>
          </p:cNvPr>
          <p:cNvSpPr/>
          <p:nvPr/>
        </p:nvSpPr>
        <p:spPr>
          <a:xfrm>
            <a:off x="2309027" y="1990882"/>
            <a:ext cx="7544260" cy="1034262"/>
          </a:xfrm>
          <a:prstGeom prst="roundRect">
            <a:avLst>
              <a:gd name="adj" fmla="val 5893"/>
            </a:avLst>
          </a:prstGeom>
          <a:ln w="317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2">
              <a:defRPr/>
            </a:pPr>
            <a:endParaRPr lang="en-US" sz="1368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FD5F4A-D9E4-6C45-971C-7A9D2CDA051C}"/>
              </a:ext>
            </a:extLst>
          </p:cNvPr>
          <p:cNvSpPr txBox="1">
            <a:spLocks/>
          </p:cNvSpPr>
          <p:nvPr/>
        </p:nvSpPr>
        <p:spPr>
          <a:xfrm>
            <a:off x="2863534" y="2190513"/>
            <a:ext cx="6836681" cy="635001"/>
          </a:xfrm>
          <a:prstGeom prst="rect">
            <a:avLst/>
          </a:prstGeom>
        </p:spPr>
        <p:txBody>
          <a:bodyPr anchor="ctr"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Full list of add-ons and descriptions will be available at offer launch. Solutions+ offerings are also available separately.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341A3E-0E9B-2F48-922F-AA27549A6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14130"/>
              </p:ext>
            </p:extLst>
          </p:nvPr>
        </p:nvGraphicFramePr>
        <p:xfrm>
          <a:off x="2501788" y="3232632"/>
          <a:ext cx="7165317" cy="23761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829722">
                  <a:extLst>
                    <a:ext uri="{9D8B030D-6E8A-4147-A177-3AD203B41FA5}">
                      <a16:colId xmlns:a16="http://schemas.microsoft.com/office/drawing/2014/main" val="1187717451"/>
                    </a:ext>
                  </a:extLst>
                </a:gridCol>
                <a:gridCol w="1581374">
                  <a:extLst>
                    <a:ext uri="{9D8B030D-6E8A-4147-A177-3AD203B41FA5}">
                      <a16:colId xmlns:a16="http://schemas.microsoft.com/office/drawing/2014/main" val="4131811023"/>
                    </a:ext>
                  </a:extLst>
                </a:gridCol>
                <a:gridCol w="1754221">
                  <a:extLst>
                    <a:ext uri="{9D8B030D-6E8A-4147-A177-3AD203B41FA5}">
                      <a16:colId xmlns:a16="http://schemas.microsoft.com/office/drawing/2014/main" val="175721283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Add-on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Included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Paid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466296"/>
                  </a:ext>
                </a:extLst>
              </a:tr>
              <a:tr h="3198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Webex Workforce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427919"/>
                  </a:ext>
                </a:extLst>
              </a:tr>
              <a:tr h="31982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PSTN (USA and Canada only)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839864"/>
                  </a:ext>
                </a:extLst>
              </a:tr>
              <a:tr h="31982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Google CCAI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291848"/>
                  </a:ext>
                </a:extLst>
              </a:tr>
              <a:tr h="31982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Campaign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831640"/>
                  </a:ext>
                </a:extLst>
              </a:tr>
              <a:tr h="31982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Digital Channels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41542"/>
                  </a:ext>
                </a:extLst>
              </a:tr>
              <a:tr h="3198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Journey Data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799844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1175D08-A8FE-BC4E-8BFE-81E99943A97D}"/>
              </a:ext>
            </a:extLst>
          </p:cNvPr>
          <p:cNvGrpSpPr/>
          <p:nvPr/>
        </p:nvGrpSpPr>
        <p:grpSpPr>
          <a:xfrm>
            <a:off x="1938805" y="2142253"/>
            <a:ext cx="731520" cy="731520"/>
            <a:chOff x="1741580" y="1941594"/>
            <a:chExt cx="731520" cy="7315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C1EE68-7793-CB41-A6FA-A3492EE88D4F}"/>
                </a:ext>
              </a:extLst>
            </p:cNvPr>
            <p:cNvSpPr/>
            <p:nvPr/>
          </p:nvSpPr>
          <p:spPr>
            <a:xfrm>
              <a:off x="1807620" y="2007634"/>
              <a:ext cx="599440" cy="59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formation with solid fill">
              <a:extLst>
                <a:ext uri="{FF2B5EF4-FFF2-40B4-BE49-F238E27FC236}">
                  <a16:creationId xmlns:a16="http://schemas.microsoft.com/office/drawing/2014/main" id="{1E95492E-88C4-F344-BB46-298BAEEF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1580" y="1941594"/>
              <a:ext cx="731520" cy="731520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8BA2B3-7E3F-631B-3CCF-97D4187721B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335189-0D66-DF40-80AB-C42FF614F3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108062"/>
            <a:ext cx="11043376" cy="307777"/>
          </a:xfrm>
        </p:spPr>
        <p:txBody>
          <a:bodyPr/>
          <a:lstStyle/>
          <a:p>
            <a:r>
              <a:rPr lang="en-US"/>
              <a:t>Contact Center Flex 3.0 – Region 1 (USA, Canada, Japan)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3B652-B2D1-4147-907C-F8C00D4E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Discount structure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0154AAB-04DA-D14D-AFEF-29E93D202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2791"/>
              </p:ext>
            </p:extLst>
          </p:nvPr>
        </p:nvGraphicFramePr>
        <p:xfrm>
          <a:off x="838365" y="1571181"/>
          <a:ext cx="10186416" cy="20758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416">
                  <a:extLst>
                    <a:ext uri="{9D8B030D-6E8A-4147-A177-3AD203B41FA5}">
                      <a16:colId xmlns:a16="http://schemas.microsoft.com/office/drawing/2014/main" val="12783231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121209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813053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343915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0130148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8836535"/>
                    </a:ext>
                  </a:extLst>
                </a:gridCol>
              </a:tblGrid>
              <a:tr h="338503"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2"/>
                          </a:solidFill>
                        </a:rPr>
                        <a:t>Agents and Ports SKUs</a:t>
                      </a:r>
                      <a:endParaRPr lang="en-US" sz="16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635317"/>
                  </a:ext>
                </a:extLst>
              </a:tr>
              <a:tr h="44065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Tier#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Extended List Price Minimum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Market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Advantage Pricing (OIP/TIP)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Flex 3 CC Reseller (R1)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Total Discount</a:t>
                      </a:r>
                    </a:p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Region 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432171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No commitment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20%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13287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$20K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06873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$100K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729309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$500K+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777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D4DF2B7-9D91-DC4C-9103-C8273835E4AF}"/>
              </a:ext>
            </a:extLst>
          </p:cNvPr>
          <p:cNvSpPr/>
          <p:nvPr/>
        </p:nvSpPr>
        <p:spPr>
          <a:xfrm>
            <a:off x="1252125" y="6147672"/>
            <a:ext cx="9655980" cy="404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Extended List Price qualifying elements could include Premium and/or Standard Agents, IVR Ports, WFO.</a:t>
            </a: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E51F1B6C-1841-5143-8679-B7A5D503A2FB}"/>
              </a:ext>
            </a:extLst>
          </p:cNvPr>
          <p:cNvSpPr/>
          <p:nvPr/>
        </p:nvSpPr>
        <p:spPr>
          <a:xfrm>
            <a:off x="982250" y="6059829"/>
            <a:ext cx="10042531" cy="580149"/>
          </a:xfrm>
          <a:prstGeom prst="roundRect">
            <a:avLst>
              <a:gd name="adj" fmla="val 5893"/>
            </a:avLst>
          </a:prstGeom>
          <a:ln w="317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2">
              <a:defRPr/>
            </a:pPr>
            <a:endParaRPr lang="en-US" sz="1368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AE4F92-26E8-954F-9EE5-3DDA2A0DE475}"/>
              </a:ext>
            </a:extLst>
          </p:cNvPr>
          <p:cNvSpPr/>
          <p:nvPr/>
        </p:nvSpPr>
        <p:spPr>
          <a:xfrm>
            <a:off x="571500" y="6349903"/>
            <a:ext cx="410750" cy="290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39CF2-63E0-4440-92B4-3B4B8DE3B73C}"/>
              </a:ext>
            </a:extLst>
          </p:cNvPr>
          <p:cNvGrpSpPr/>
          <p:nvPr/>
        </p:nvGrpSpPr>
        <p:grpSpPr>
          <a:xfrm>
            <a:off x="765208" y="6147672"/>
            <a:ext cx="457200" cy="457200"/>
            <a:chOff x="1741580" y="1941594"/>
            <a:chExt cx="731520" cy="7315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784CF3-1DBF-524A-8F60-BDA8659C94CB}"/>
                </a:ext>
              </a:extLst>
            </p:cNvPr>
            <p:cNvSpPr/>
            <p:nvPr/>
          </p:nvSpPr>
          <p:spPr>
            <a:xfrm>
              <a:off x="1807620" y="2007634"/>
              <a:ext cx="599440" cy="59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Information with solid fill">
              <a:extLst>
                <a:ext uri="{FF2B5EF4-FFF2-40B4-BE49-F238E27FC236}">
                  <a16:creationId xmlns:a16="http://schemas.microsoft.com/office/drawing/2014/main" id="{73165EA9-6703-7145-9726-8E540104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1580" y="1941594"/>
              <a:ext cx="731520" cy="731520"/>
            </a:xfrm>
            <a:prstGeom prst="rect">
              <a:avLst/>
            </a:prstGeom>
          </p:spPr>
        </p:pic>
      </p:grp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34E1ABBF-5ABA-F49F-E11C-BFE9C631B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29706"/>
              </p:ext>
            </p:extLst>
          </p:nvPr>
        </p:nvGraphicFramePr>
        <p:xfrm>
          <a:off x="838365" y="3896123"/>
          <a:ext cx="10186416" cy="20758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416">
                  <a:extLst>
                    <a:ext uri="{9D8B030D-6E8A-4147-A177-3AD203B41FA5}">
                      <a16:colId xmlns:a16="http://schemas.microsoft.com/office/drawing/2014/main" val="12783231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121209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813053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343915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0130148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8836535"/>
                    </a:ext>
                  </a:extLst>
                </a:gridCol>
              </a:tblGrid>
              <a:tr h="338503"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2"/>
                          </a:solidFill>
                        </a:rPr>
                        <a:t>Webex WFO SKUs</a:t>
                      </a:r>
                      <a:endParaRPr lang="en-US" sz="16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635317"/>
                  </a:ext>
                </a:extLst>
              </a:tr>
              <a:tr h="44065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Tier#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Extended List Price Minimum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Market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Advantage Pricing (OIP/TIP)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Flex 3 CC Reseller (R1)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Total Discount</a:t>
                      </a:r>
                    </a:p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Region 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432171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No commitment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20%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13287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$20K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06873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$100K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729309"/>
                  </a:ext>
                </a:extLst>
              </a:tr>
              <a:tr h="27456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$500K+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7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77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335189-0D66-DF40-80AB-C42FF614F3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108062"/>
            <a:ext cx="11043376" cy="307777"/>
          </a:xfrm>
        </p:spPr>
        <p:txBody>
          <a:bodyPr/>
          <a:lstStyle/>
          <a:p>
            <a:r>
              <a:rPr lang="en-US"/>
              <a:t>Contact Center Flex 3.0 – Region 2 (Rest of World) +5%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3B652-B2D1-4147-907C-F8C00D4E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Discount structure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5E702E4A-E7BD-E24B-B6E0-CB445A5B8057}"/>
              </a:ext>
            </a:extLst>
          </p:cNvPr>
          <p:cNvGraphicFramePr>
            <a:graphicFrameLocks noGrp="1"/>
          </p:cNvGraphicFramePr>
          <p:nvPr/>
        </p:nvGraphicFramePr>
        <p:xfrm>
          <a:off x="838365" y="3802386"/>
          <a:ext cx="10188974" cy="20948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44974">
                  <a:extLst>
                    <a:ext uri="{9D8B030D-6E8A-4147-A177-3AD203B41FA5}">
                      <a16:colId xmlns:a16="http://schemas.microsoft.com/office/drawing/2014/main" val="12783231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121209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813053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343915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418062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48899498"/>
                    </a:ext>
                  </a:extLst>
                </a:gridCol>
              </a:tblGrid>
              <a:tr h="357444"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Webex WFO SKUs</a:t>
                      </a:r>
                      <a:endParaRPr lang="en-US" sz="1600" b="1">
                        <a:solidFill>
                          <a:schemeClr val="tx1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29783"/>
                  </a:ext>
                </a:extLst>
              </a:tr>
              <a:tr h="40510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Tier #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Extended List Price Minimum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Market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Advantage Pricing (OIP/TIP)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Flex 3 CC Reseller (R2)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Total Discount</a:t>
                      </a:r>
                    </a:p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Region 2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432171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No commitment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20%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13287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$20K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06873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$100K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729309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$500K+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777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D4DF2B7-9D91-DC4C-9103-C8273835E4AF}"/>
              </a:ext>
            </a:extLst>
          </p:cNvPr>
          <p:cNvSpPr/>
          <p:nvPr/>
        </p:nvSpPr>
        <p:spPr>
          <a:xfrm>
            <a:off x="1252125" y="6147672"/>
            <a:ext cx="9655980" cy="404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Extended List Price qualifying elements could include Premium and/or Standard Agents, IVR Ports, WFO.</a:t>
            </a: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E51F1B6C-1841-5143-8679-B7A5D503A2FB}"/>
              </a:ext>
            </a:extLst>
          </p:cNvPr>
          <p:cNvSpPr/>
          <p:nvPr/>
        </p:nvSpPr>
        <p:spPr>
          <a:xfrm>
            <a:off x="982250" y="6059829"/>
            <a:ext cx="10042531" cy="580149"/>
          </a:xfrm>
          <a:prstGeom prst="roundRect">
            <a:avLst>
              <a:gd name="adj" fmla="val 5893"/>
            </a:avLst>
          </a:prstGeom>
          <a:ln w="317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2">
              <a:defRPr/>
            </a:pPr>
            <a:endParaRPr lang="en-US" sz="1368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AE4F92-26E8-954F-9EE5-3DDA2A0DE475}"/>
              </a:ext>
            </a:extLst>
          </p:cNvPr>
          <p:cNvSpPr/>
          <p:nvPr/>
        </p:nvSpPr>
        <p:spPr>
          <a:xfrm>
            <a:off x="571500" y="6349903"/>
            <a:ext cx="410750" cy="290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39CF2-63E0-4440-92B4-3B4B8DE3B73C}"/>
              </a:ext>
            </a:extLst>
          </p:cNvPr>
          <p:cNvGrpSpPr/>
          <p:nvPr/>
        </p:nvGrpSpPr>
        <p:grpSpPr>
          <a:xfrm>
            <a:off x="765208" y="6147672"/>
            <a:ext cx="457200" cy="457200"/>
            <a:chOff x="1741580" y="1941594"/>
            <a:chExt cx="731520" cy="7315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784CF3-1DBF-524A-8F60-BDA8659C94CB}"/>
                </a:ext>
              </a:extLst>
            </p:cNvPr>
            <p:cNvSpPr/>
            <p:nvPr/>
          </p:nvSpPr>
          <p:spPr>
            <a:xfrm>
              <a:off x="1807620" y="2007634"/>
              <a:ext cx="599440" cy="59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Information with solid fill">
              <a:extLst>
                <a:ext uri="{FF2B5EF4-FFF2-40B4-BE49-F238E27FC236}">
                  <a16:creationId xmlns:a16="http://schemas.microsoft.com/office/drawing/2014/main" id="{73165EA9-6703-7145-9726-8E540104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1580" y="1941594"/>
              <a:ext cx="731520" cy="731520"/>
            </a:xfrm>
            <a:prstGeom prst="rect">
              <a:avLst/>
            </a:prstGeom>
          </p:spPr>
        </p:pic>
      </p:grp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51C8341-F0E6-45F5-5429-B1CB9178DCC5}"/>
              </a:ext>
            </a:extLst>
          </p:cNvPr>
          <p:cNvGraphicFramePr>
            <a:graphicFrameLocks noGrp="1"/>
          </p:cNvGraphicFramePr>
          <p:nvPr/>
        </p:nvGraphicFramePr>
        <p:xfrm>
          <a:off x="835807" y="1561710"/>
          <a:ext cx="10188974" cy="20948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44974">
                  <a:extLst>
                    <a:ext uri="{9D8B030D-6E8A-4147-A177-3AD203B41FA5}">
                      <a16:colId xmlns:a16="http://schemas.microsoft.com/office/drawing/2014/main" val="12783231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121209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813053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343915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418062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48899498"/>
                    </a:ext>
                  </a:extLst>
                </a:gridCol>
              </a:tblGrid>
              <a:tr h="357444"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Agent and Ports SKUs</a:t>
                      </a:r>
                      <a:endParaRPr lang="en-US" sz="1600" b="1">
                        <a:solidFill>
                          <a:schemeClr val="tx1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>
                        <a:latin typeface="CiscoSansTT" panose="020B05030202010203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29783"/>
                  </a:ext>
                </a:extLst>
              </a:tr>
              <a:tr h="40510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Tier #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Extended List Price Minimum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Market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Advantage Pricing (OIP/TIP)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Flex 3 CC Reseller (R2)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Total Discount</a:t>
                      </a:r>
                    </a:p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Region 2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432171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No commitment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20%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10%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12%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42%</a:t>
                      </a:r>
                      <a:endParaRPr lang="en-US" sz="1400" b="1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13287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$20K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15%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45%</a:t>
                      </a:r>
                      <a:endParaRPr lang="en-US" sz="1400" b="1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406873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$100K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19%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49%</a:t>
                      </a:r>
                      <a:endParaRPr lang="en-US" sz="1400" b="1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729309"/>
                  </a:ext>
                </a:extLst>
              </a:tr>
              <a:tr h="28992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$500K+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24%</a:t>
                      </a:r>
                      <a:endParaRPr lang="en-US" sz="1400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54%</a:t>
                      </a:r>
                      <a:endParaRPr lang="en-US" sz="1400" b="1">
                        <a:solidFill>
                          <a:sysClr val="windowText" lastClr="000000"/>
                        </a:solidFill>
                        <a:latin typeface="CiscoSansTT" panose="020B0503020201020303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7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01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7776-63B5-0748-9EA0-8B8AE0F31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CC Flex Deals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F91A8-65CB-BC4A-AC50-7C17B50E33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8588" y="6402388"/>
            <a:ext cx="633412" cy="122237"/>
          </a:xfrm>
          <a:prstGeom prst="rect">
            <a:avLst/>
          </a:prstGeom>
        </p:spPr>
        <p:txBody>
          <a:bodyPr/>
          <a:lstStyle/>
          <a:p>
            <a:fld id="{36F82149-F45F-43B8-A3A4-A806FF41D8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4682802-4D23-2745-85C7-8C32F9D5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48713"/>
          </a:xfrm>
        </p:spPr>
        <p:txBody>
          <a:bodyPr/>
          <a:lstStyle/>
          <a:p>
            <a:r>
              <a:rPr lang="en-US" dirty="0"/>
              <a:t>Deal Components Flex 3.0 Contact Center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A205425-D978-D144-8E4F-446E326E9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F82149-F45F-43B8-A3A4-A806FF41D823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67CC7D-BAC3-E347-B79C-790602EE9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69053"/>
              </p:ext>
            </p:extLst>
          </p:nvPr>
        </p:nvGraphicFramePr>
        <p:xfrm>
          <a:off x="571501" y="1790700"/>
          <a:ext cx="5769664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4A3DD9B-1760-E049-9E0D-EF997920E10B}"/>
              </a:ext>
            </a:extLst>
          </p:cNvPr>
          <p:cNvSpPr txBox="1"/>
          <p:nvPr/>
        </p:nvSpPr>
        <p:spPr>
          <a:xfrm>
            <a:off x="5140784" y="4038248"/>
            <a:ext cx="7484164" cy="1013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Term determines length of the subscription commit for the customer and partner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Requested Start Date determines when the order is provisioned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Requested Start Date also affects the SWSS residual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Auto-renew defaults to “on” and renewal term defaults to 12 months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E4206-3E5D-8049-80DF-AB856703C40D}"/>
              </a:ext>
            </a:extLst>
          </p:cNvPr>
          <p:cNvSpPr txBox="1"/>
          <p:nvPr/>
        </p:nvSpPr>
        <p:spPr>
          <a:xfrm>
            <a:off x="2872410" y="1801477"/>
            <a:ext cx="7858536" cy="1013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Agents and ports are all “committed” usage and cloud platforms offer overage SKUs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Agents and ports are configured per platform (Webex CC, Webex CCE, UCCX, UCCE, PCCE)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Webex CC offers Named Agent and Concurrent Agent buying models (start with Named!)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Get the right mix of Standard and Premium Agents based on user feature requirements – mixing allowed!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7BD5C4-07AC-5D46-84FE-FAFA8E4BEAE2}"/>
              </a:ext>
            </a:extLst>
          </p:cNvPr>
          <p:cNvSpPr txBox="1"/>
          <p:nvPr/>
        </p:nvSpPr>
        <p:spPr>
          <a:xfrm>
            <a:off x="4047479" y="2932759"/>
            <a:ext cx="6449897" cy="1013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These are at additional cost but supported by Cisco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Some are committed – Webex WFO, Campaign Management and PSTN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Some are usage-based – CCAI, Digital Channels (numbers and messages)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Note: Not all add-ons are supported for all platforms (check datasheets)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0D0EC-B319-8A47-A169-4E171C5D13C3}"/>
              </a:ext>
            </a:extLst>
          </p:cNvPr>
          <p:cNvSpPr txBox="1"/>
          <p:nvPr/>
        </p:nvSpPr>
        <p:spPr>
          <a:xfrm>
            <a:off x="6356071" y="5196512"/>
            <a:ext cx="5511249" cy="1013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Solution Support is default; Basic is for specialized partners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Solution Support and Premium support also available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Solutions Plus sold by Cisco (outside A-FLEX-CC)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Solutions Plus supported by Solutions Plus partner</a:t>
            </a:r>
          </a:p>
        </p:txBody>
      </p:sp>
    </p:spTree>
    <p:extLst>
      <p:ext uri="{BB962C8B-B14F-4D97-AF65-F5344CB8AC3E}">
        <p14:creationId xmlns:p14="http://schemas.microsoft.com/office/powerpoint/2010/main" val="202748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71597" y="1838477"/>
            <a:ext cx="11020403" cy="4209143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FBD2F7-5ACC-FA46-9965-F8E0B87ABEAE}"/>
              </a:ext>
            </a:extLst>
          </p:cNvPr>
          <p:cNvGrpSpPr/>
          <p:nvPr/>
        </p:nvGrpSpPr>
        <p:grpSpPr>
          <a:xfrm>
            <a:off x="7734154" y="2448531"/>
            <a:ext cx="848468" cy="1206788"/>
            <a:chOff x="5793602" y="3207615"/>
            <a:chExt cx="636351" cy="90509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6A70662-19F6-9A4D-BF17-924AA722BC91}"/>
                </a:ext>
              </a:extLst>
            </p:cNvPr>
            <p:cNvCxnSpPr>
              <a:cxnSpLocks/>
            </p:cNvCxnSpPr>
            <p:nvPr/>
          </p:nvCxnSpPr>
          <p:spPr>
            <a:xfrm>
              <a:off x="6099197" y="3207615"/>
              <a:ext cx="330756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F083B5-5691-8247-94B8-1587D1DFCD1F}"/>
                </a:ext>
              </a:extLst>
            </p:cNvPr>
            <p:cNvCxnSpPr>
              <a:cxnSpLocks/>
            </p:cNvCxnSpPr>
            <p:nvPr/>
          </p:nvCxnSpPr>
          <p:spPr>
            <a:xfrm>
              <a:off x="6099197" y="4112706"/>
              <a:ext cx="330756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FC07851-A167-E348-906D-168D5B7FA759}"/>
                </a:ext>
              </a:extLst>
            </p:cNvPr>
            <p:cNvCxnSpPr>
              <a:cxnSpLocks/>
            </p:cNvCxnSpPr>
            <p:nvPr/>
          </p:nvCxnSpPr>
          <p:spPr>
            <a:xfrm>
              <a:off x="6099197" y="3207615"/>
              <a:ext cx="0" cy="905091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E49A1B-EA16-8245-878D-AE8A8039DAA6}"/>
                </a:ext>
              </a:extLst>
            </p:cNvPr>
            <p:cNvCxnSpPr>
              <a:cxnSpLocks/>
            </p:cNvCxnSpPr>
            <p:nvPr/>
          </p:nvCxnSpPr>
          <p:spPr>
            <a:xfrm>
              <a:off x="5793602" y="3656165"/>
              <a:ext cx="601601" cy="2371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4F770A-3CC0-4256-8F9D-D7C562EB30B0}"/>
              </a:ext>
            </a:extLst>
          </p:cNvPr>
          <p:cNvSpPr>
            <a:spLocks noChangeAspect="1"/>
          </p:cNvSpPr>
          <p:nvPr/>
        </p:nvSpPr>
        <p:spPr>
          <a:xfrm>
            <a:off x="-630529" y="2177199"/>
            <a:ext cx="3536525" cy="3536525"/>
          </a:xfrm>
          <a:prstGeom prst="ellipse">
            <a:avLst/>
          </a:prstGeom>
          <a:solidFill>
            <a:schemeClr val="accent3"/>
          </a:solidFill>
          <a:ln w="508000">
            <a:solidFill>
              <a:srgbClr val="FBAB1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bg2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0ABADEE-DDC9-6E4E-B8B2-1F6AE8D76251}"/>
              </a:ext>
            </a:extLst>
          </p:cNvPr>
          <p:cNvSpPr/>
          <p:nvPr/>
        </p:nvSpPr>
        <p:spPr>
          <a:xfrm>
            <a:off x="-233876" y="3510531"/>
            <a:ext cx="2799635" cy="929489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2667" b="1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A-FLEX-CC</a:t>
            </a:r>
          </a:p>
          <a:p>
            <a:pPr algn="ctr" defTabSz="609570"/>
            <a:r>
              <a:rPr lang="en-US" sz="2667" b="1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A-FLEX-3-CC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Contact Center Flex Plan</a:t>
            </a:r>
            <a:br>
              <a:rPr lang="fr-FR" dirty="0"/>
            </a:br>
            <a:r>
              <a:rPr lang="fr-FR" sz="2667" dirty="0">
                <a:solidFill>
                  <a:schemeClr val="accent1"/>
                </a:solidFill>
              </a:rPr>
              <a:t>Agents and Ports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C2D6DF-11E2-4441-AE27-C13E2058E7C8}"/>
              </a:ext>
            </a:extLst>
          </p:cNvPr>
          <p:cNvGrpSpPr/>
          <p:nvPr/>
        </p:nvGrpSpPr>
        <p:grpSpPr>
          <a:xfrm>
            <a:off x="7724803" y="4276821"/>
            <a:ext cx="848468" cy="1206788"/>
            <a:chOff x="5793602" y="3207615"/>
            <a:chExt cx="636351" cy="905091"/>
          </a:xfrm>
        </p:grpSpPr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6099197" y="3207615"/>
              <a:ext cx="330756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9197" y="4112706"/>
              <a:ext cx="330756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</p:cNvCxnSpPr>
            <p:nvPr/>
          </p:nvCxnSpPr>
          <p:spPr>
            <a:xfrm>
              <a:off x="6099197" y="3207615"/>
              <a:ext cx="0" cy="905091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stCxn id="58" idx="3"/>
            </p:cNvCxnSpPr>
            <p:nvPr/>
          </p:nvCxnSpPr>
          <p:spPr>
            <a:xfrm>
              <a:off x="5793602" y="3656165"/>
              <a:ext cx="601601" cy="2371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1F82059-5189-4546-A34B-DC7677A0C678}"/>
              </a:ext>
            </a:extLst>
          </p:cNvPr>
          <p:cNvSpPr/>
          <p:nvPr/>
        </p:nvSpPr>
        <p:spPr>
          <a:xfrm>
            <a:off x="8254633" y="1986222"/>
            <a:ext cx="3782492" cy="3978109"/>
          </a:xfrm>
          <a:prstGeom prst="roundRect">
            <a:avLst>
              <a:gd name="adj" fmla="val 21931"/>
            </a:avLst>
          </a:prstGeom>
          <a:noFill/>
          <a:ln w="38100">
            <a:solidFill>
              <a:srgbClr val="005073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1600" b="1" dirty="0">
              <a:solidFill>
                <a:srgbClr val="005073"/>
              </a:solidFill>
              <a:latin typeface="CiscoSansTT ExtraLight" charset="0"/>
              <a:ea typeface="CiscoSansTT ExtraLight" charset="0"/>
              <a:cs typeface="CiscoSansTT ExtraLight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399551" y="3028648"/>
            <a:ext cx="3839647" cy="1849400"/>
            <a:chOff x="-1017363" y="-870857"/>
            <a:chExt cx="7251249" cy="1721486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5290457" y="-870857"/>
              <a:ext cx="943429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290457" y="850629"/>
              <a:ext cx="943429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290457" y="-870857"/>
              <a:ext cx="0" cy="1721486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347028" y="-10114"/>
              <a:ext cx="943429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1017363" y="-10114"/>
              <a:ext cx="943430" cy="0"/>
            </a:xfrm>
            <a:prstGeom prst="line">
              <a:avLst/>
            </a:prstGeom>
            <a:ln w="12700">
              <a:solidFill>
                <a:srgbClr val="005073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A5A3B13-7C99-2F41-BD3E-CC74D8D427B3}"/>
              </a:ext>
            </a:extLst>
          </p:cNvPr>
          <p:cNvSpPr/>
          <p:nvPr/>
        </p:nvSpPr>
        <p:spPr>
          <a:xfrm>
            <a:off x="2788633" y="3488604"/>
            <a:ext cx="2642660" cy="929489"/>
          </a:xfrm>
          <a:prstGeom prst="roundRect">
            <a:avLst>
              <a:gd name="adj" fmla="val 50000"/>
            </a:avLst>
          </a:prstGeom>
          <a:solidFill>
            <a:srgbClr val="0050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867" dirty="0">
                <a:solidFill>
                  <a:srgbClr val="FFFFFF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Flex Contact Center Agents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C07493B-F6CF-B644-80B4-6A3E36A1F222}"/>
              </a:ext>
            </a:extLst>
          </p:cNvPr>
          <p:cNvSpPr/>
          <p:nvPr/>
        </p:nvSpPr>
        <p:spPr>
          <a:xfrm>
            <a:off x="8526937" y="2191313"/>
            <a:ext cx="3241163" cy="523795"/>
          </a:xfrm>
          <a:prstGeom prst="roundRect">
            <a:avLst>
              <a:gd name="adj" fmla="val 50000"/>
            </a:avLst>
          </a:prstGeom>
          <a:solidFill>
            <a:srgbClr val="00BC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UCCX / UCCE / PCCE</a:t>
            </a:r>
          </a:p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Premium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4A2A5DC-8067-0044-8AA4-449EB251CB6C}"/>
              </a:ext>
            </a:extLst>
          </p:cNvPr>
          <p:cNvSpPr/>
          <p:nvPr/>
        </p:nvSpPr>
        <p:spPr>
          <a:xfrm>
            <a:off x="8526937" y="2792850"/>
            <a:ext cx="3241163" cy="496361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Webex Contact Center </a:t>
            </a:r>
          </a:p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Premium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2D02B5A-CB0F-1140-BBD8-F672BE654D0D}"/>
              </a:ext>
            </a:extLst>
          </p:cNvPr>
          <p:cNvSpPr/>
          <p:nvPr/>
        </p:nvSpPr>
        <p:spPr>
          <a:xfrm>
            <a:off x="8526937" y="4631140"/>
            <a:ext cx="3241163" cy="496361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Webex Contact Center</a:t>
            </a:r>
          </a:p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Standard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C78816F0-BA64-3243-8187-7EBAEDB0DC0E}"/>
              </a:ext>
            </a:extLst>
          </p:cNvPr>
          <p:cNvSpPr/>
          <p:nvPr/>
        </p:nvSpPr>
        <p:spPr>
          <a:xfrm>
            <a:off x="8526937" y="4018269"/>
            <a:ext cx="3241163" cy="519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UCCX / UCCE / PCCE</a:t>
            </a:r>
          </a:p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Standard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5C9F1B9-D75B-F342-91BA-A2259F60F5EA}"/>
              </a:ext>
            </a:extLst>
          </p:cNvPr>
          <p:cNvSpPr/>
          <p:nvPr/>
        </p:nvSpPr>
        <p:spPr>
          <a:xfrm>
            <a:off x="6030855" y="2633171"/>
            <a:ext cx="1790200" cy="2640352"/>
          </a:xfrm>
          <a:prstGeom prst="roundRect">
            <a:avLst>
              <a:gd name="adj" fmla="val 21016"/>
            </a:avLst>
          </a:prstGeom>
          <a:noFill/>
          <a:ln w="38100">
            <a:solidFill>
              <a:srgbClr val="92D05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1600" dirty="0">
              <a:solidFill>
                <a:srgbClr val="005073"/>
              </a:solidFill>
              <a:latin typeface="CiscoSansTT ExtraLight" charset="0"/>
              <a:ea typeface="CiscoSansTT ExtraLight" charset="0"/>
              <a:cs typeface="CiscoSansTT ExtraLight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D9D593B-5B80-CD41-AB15-6B80A9D8FA57}"/>
              </a:ext>
            </a:extLst>
          </p:cNvPr>
          <p:cNvSpPr/>
          <p:nvPr/>
        </p:nvSpPr>
        <p:spPr>
          <a:xfrm>
            <a:off x="6127126" y="2746541"/>
            <a:ext cx="1597685" cy="591263"/>
          </a:xfrm>
          <a:prstGeom prst="roundRect">
            <a:avLst>
              <a:gd name="adj" fmla="val 50000"/>
            </a:avLst>
          </a:prstGeom>
          <a:solidFill>
            <a:srgbClr val="0050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867" dirty="0">
                <a:solidFill>
                  <a:srgbClr val="FFFFFF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Premium 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A8E4314-0E19-E54F-A3E3-0F2033A816E0}"/>
              </a:ext>
            </a:extLst>
          </p:cNvPr>
          <p:cNvSpPr/>
          <p:nvPr/>
        </p:nvSpPr>
        <p:spPr>
          <a:xfrm>
            <a:off x="6127118" y="4579255"/>
            <a:ext cx="1597685" cy="591263"/>
          </a:xfrm>
          <a:prstGeom prst="roundRect">
            <a:avLst>
              <a:gd name="adj" fmla="val 50000"/>
            </a:avLst>
          </a:prstGeom>
          <a:solidFill>
            <a:srgbClr val="6EBE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867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Standard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F28AFC-3056-364C-8B44-44F5EB52C8E8}"/>
              </a:ext>
            </a:extLst>
          </p:cNvPr>
          <p:cNvSpPr txBox="1"/>
          <p:nvPr/>
        </p:nvSpPr>
        <p:spPr>
          <a:xfrm>
            <a:off x="6263560" y="3614671"/>
            <a:ext cx="132479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  <a:latin typeface="CiscoSansTT ExtraLight" charset="0"/>
                <a:ea typeface="CiscoSansTT ExtraLight" charset="0"/>
                <a:cs typeface="CiscoSansTT ExtraLight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67" dirty="0">
                <a:solidFill>
                  <a:srgbClr val="6EBE4A"/>
                </a:solidFill>
                <a:latin typeface="CiscoSansTT" charset="0"/>
                <a:ea typeface="CiscoSansTT" charset="0"/>
                <a:cs typeface="CiscoSansTT" charset="0"/>
              </a:rPr>
              <a:t>Mixing allowed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160B48-E3F3-A347-BB62-33EB7B51ACEF}"/>
              </a:ext>
            </a:extLst>
          </p:cNvPr>
          <p:cNvSpPr/>
          <p:nvPr/>
        </p:nvSpPr>
        <p:spPr>
          <a:xfrm>
            <a:off x="8526939" y="3401297"/>
            <a:ext cx="3241163" cy="49636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Webex Contact Center Enterprise </a:t>
            </a:r>
          </a:p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Premium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85FBDE2-026E-2F47-A6A8-44C244A906AB}"/>
              </a:ext>
            </a:extLst>
          </p:cNvPr>
          <p:cNvSpPr/>
          <p:nvPr/>
        </p:nvSpPr>
        <p:spPr>
          <a:xfrm>
            <a:off x="8513756" y="5232494"/>
            <a:ext cx="3241163" cy="49636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Webex Contact Center Enterprise</a:t>
            </a:r>
          </a:p>
          <a:p>
            <a:pPr algn="ctr" defTabSz="609570"/>
            <a:r>
              <a:rPr lang="en-US" sz="1400" b="1" dirty="0">
                <a:solidFill>
                  <a:srgbClr val="003C56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32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71BA-36E9-0743-9431-507C55B420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667000"/>
            <a:ext cx="4082276" cy="3238500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Are you ready to move to the cloud?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I need Standard or Premium?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I need add-ons?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What about my on-premise WFO?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How many IVR Ports do I get? </a:t>
            </a:r>
          </a:p>
          <a:p>
            <a:endParaRPr lang="en-US" sz="1600" dirty="0"/>
          </a:p>
          <a:p>
            <a:r>
              <a:rPr lang="en-US" sz="1600" dirty="0"/>
              <a:t>Details available in the </a:t>
            </a:r>
            <a:r>
              <a:rPr lang="en-US" sz="1600" dirty="0">
                <a:hlinkClick r:id="rId2"/>
              </a:rPr>
              <a:t>data sheet</a:t>
            </a:r>
            <a:r>
              <a:rPr lang="en-US" sz="1600" dirty="0"/>
              <a:t>. </a:t>
            </a:r>
          </a:p>
          <a:p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987174-A04D-DE47-B6DD-6915BEDF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What should you be asking your customer</a:t>
            </a:r>
          </a:p>
        </p:txBody>
      </p:sp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321F85-A2AC-C946-92DA-0225DB76159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178" r="16400"/>
          <a:stretch/>
        </p:blipFill>
        <p:spPr>
          <a:xfrm>
            <a:off x="5435953" y="0"/>
            <a:ext cx="677091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0B51C8-F986-D240-A114-E7F8F5ADA76E}"/>
              </a:ext>
            </a:extLst>
          </p:cNvPr>
          <p:cNvSpPr/>
          <p:nvPr/>
        </p:nvSpPr>
        <p:spPr>
          <a:xfrm>
            <a:off x="7039429" y="2221264"/>
            <a:ext cx="2213263" cy="363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0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50E530-A481-2148-94FB-7D4820BF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905D02-6326-2F49-A381-F291659015D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48400" y="609600"/>
            <a:ext cx="647700" cy="4431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5A0D7-F211-0E45-829C-0AE1D7FC1A8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443198"/>
          </a:xfrm>
        </p:spPr>
        <p:txBody>
          <a:bodyPr/>
          <a:lstStyle/>
          <a:p>
            <a:r>
              <a:rPr lang="en-US" dirty="0"/>
              <a:t>CC Flex Overview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BE985E-1C09-5D47-A280-5D8F4552DEB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443198"/>
          </a:xfrm>
        </p:spPr>
        <p:txBody>
          <a:bodyPr/>
          <a:lstStyle/>
          <a:p>
            <a:r>
              <a:rPr lang="en-US" dirty="0"/>
              <a:t>Configuring CC Flex Deals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D6EBD0-E0CB-4F49-BC61-D9B2C1783B5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BFD6D9E-9A03-4046-9674-A610D2389FD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48400" y="3722381"/>
            <a:ext cx="647700" cy="4431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72CBDA7-CB52-214B-B948-15434079DFB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443198"/>
          </a:xfrm>
        </p:spPr>
        <p:txBody>
          <a:bodyPr/>
          <a:lstStyle/>
          <a:p>
            <a:r>
              <a:rPr lang="en-US" dirty="0"/>
              <a:t>Types of Deals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3F482E-9E52-D144-8EDC-5E1119214C10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65CC6C-0294-3649-86E8-73CD8D0F108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248400" y="4759974"/>
            <a:ext cx="647700" cy="4431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2539E6-8045-4B4D-9C47-2BB7432BD543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443198"/>
          </a:xfrm>
        </p:spPr>
        <p:txBody>
          <a:bodyPr/>
          <a:lstStyle/>
          <a:p>
            <a:r>
              <a:rPr lang="en-US" dirty="0"/>
              <a:t>Order is Booked – What’s Left?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5BD4EF-76F3-3A47-BFC9-7748B743D87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953A95-9FC5-B245-87C8-A64EDCBDBBD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CDE0D9-C527-F54B-963A-BA7DA2F7E4D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48400" y="1647194"/>
            <a:ext cx="647700" cy="4431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DD86EC-9F00-5E44-AF8A-CE2BE824D04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/>
          <a:lstStyle/>
          <a:p>
            <a:r>
              <a:rPr lang="en-US" dirty="0"/>
              <a:t>Pricing and Discounting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624C15-1960-044F-BB5A-58D4EC6CEB9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4E3C24-86E1-F949-8D2B-41956B377C8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48400" y="2684788"/>
            <a:ext cx="647700" cy="4431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85D2A3-95D2-9447-B186-F5CB4F023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63" y="1456783"/>
            <a:ext cx="3979225" cy="39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CF7F-198F-0D41-A2DA-A5274EE1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0381422" cy="50358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j-lt"/>
              </a:rPr>
              <a:t>A-FLEX-3-CC Agents and Ports and Usage SKUs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ADD7A-B5B8-C18B-73DD-3889F61DD153}"/>
              </a:ext>
            </a:extLst>
          </p:cNvPr>
          <p:cNvSpPr txBox="1"/>
          <p:nvPr/>
        </p:nvSpPr>
        <p:spPr>
          <a:xfrm>
            <a:off x="6804212" y="64187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8F49C-3B3F-09CE-3B1D-611CF672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7" y="1113183"/>
            <a:ext cx="7772400" cy="5034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F52-BA04-DFC8-86BA-7906155E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47" y="1113183"/>
            <a:ext cx="3870366" cy="5598209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8C70D541-A849-7DF4-8D56-2BF99CAF4C93}"/>
              </a:ext>
            </a:extLst>
          </p:cNvPr>
          <p:cNvSpPr/>
          <p:nvPr/>
        </p:nvSpPr>
        <p:spPr>
          <a:xfrm>
            <a:off x="8172547" y="3653781"/>
            <a:ext cx="3870366" cy="808889"/>
          </a:xfrm>
          <a:prstGeom prst="frame">
            <a:avLst>
              <a:gd name="adj1" fmla="val 534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1F52C44-7993-8827-1771-AB38917F5718}"/>
              </a:ext>
            </a:extLst>
          </p:cNvPr>
          <p:cNvSpPr/>
          <p:nvPr/>
        </p:nvSpPr>
        <p:spPr>
          <a:xfrm>
            <a:off x="8172547" y="5099241"/>
            <a:ext cx="3870366" cy="436489"/>
          </a:xfrm>
          <a:prstGeom prst="frame">
            <a:avLst>
              <a:gd name="adj1" fmla="val 9714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C25EAA2-B150-E67B-E8D7-6758562DA273}"/>
              </a:ext>
            </a:extLst>
          </p:cNvPr>
          <p:cNvSpPr/>
          <p:nvPr/>
        </p:nvSpPr>
        <p:spPr>
          <a:xfrm>
            <a:off x="8172547" y="5504753"/>
            <a:ext cx="3870366" cy="1206639"/>
          </a:xfrm>
          <a:prstGeom prst="frame">
            <a:avLst>
              <a:gd name="adj1" fmla="val 369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3690CDD2-E4D2-C125-3269-2658144F9520}"/>
              </a:ext>
            </a:extLst>
          </p:cNvPr>
          <p:cNvSpPr/>
          <p:nvPr/>
        </p:nvSpPr>
        <p:spPr>
          <a:xfrm>
            <a:off x="8172547" y="2456528"/>
            <a:ext cx="3870366" cy="1206639"/>
          </a:xfrm>
          <a:prstGeom prst="frame">
            <a:avLst>
              <a:gd name="adj1" fmla="val 3693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1B9B41C-C16A-C3F1-C2E0-706F9E774800}"/>
              </a:ext>
            </a:extLst>
          </p:cNvPr>
          <p:cNvSpPr/>
          <p:nvPr/>
        </p:nvSpPr>
        <p:spPr>
          <a:xfrm>
            <a:off x="8172547" y="4462671"/>
            <a:ext cx="3870366" cy="661270"/>
          </a:xfrm>
          <a:prstGeom prst="frame">
            <a:avLst>
              <a:gd name="adj1" fmla="val 8211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1A3E23-511B-D664-38D4-C99E9983E838}"/>
              </a:ext>
            </a:extLst>
          </p:cNvPr>
          <p:cNvCxnSpPr>
            <a:cxnSpLocks/>
          </p:cNvCxnSpPr>
          <p:nvPr/>
        </p:nvCxnSpPr>
        <p:spPr>
          <a:xfrm flipV="1">
            <a:off x="5280990" y="2862470"/>
            <a:ext cx="2993337" cy="56653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ACF59-378A-AB45-DE7B-F8AF83186820}"/>
              </a:ext>
            </a:extLst>
          </p:cNvPr>
          <p:cNvCxnSpPr>
            <a:cxnSpLocks/>
          </p:cNvCxnSpPr>
          <p:nvPr/>
        </p:nvCxnSpPr>
        <p:spPr>
          <a:xfrm flipV="1">
            <a:off x="5280990" y="3303104"/>
            <a:ext cx="2993337" cy="56653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C2351E-F778-AD4D-A91C-D0775E797C5E}"/>
              </a:ext>
            </a:extLst>
          </p:cNvPr>
          <p:cNvCxnSpPr>
            <a:cxnSpLocks/>
          </p:cNvCxnSpPr>
          <p:nvPr/>
        </p:nvCxnSpPr>
        <p:spPr>
          <a:xfrm>
            <a:off x="5280990" y="4330146"/>
            <a:ext cx="2993337" cy="436489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Frame 24">
            <a:extLst>
              <a:ext uri="{FF2B5EF4-FFF2-40B4-BE49-F238E27FC236}">
                <a16:creationId xmlns:a16="http://schemas.microsoft.com/office/drawing/2014/main" id="{AE25F17F-AD85-EC58-DE02-CAD4D634DA8D}"/>
              </a:ext>
            </a:extLst>
          </p:cNvPr>
          <p:cNvSpPr/>
          <p:nvPr/>
        </p:nvSpPr>
        <p:spPr>
          <a:xfrm>
            <a:off x="4481086" y="6301713"/>
            <a:ext cx="1383002" cy="329410"/>
          </a:xfrm>
          <a:prstGeom prst="frame">
            <a:avLst>
              <a:gd name="adj1" fmla="val 8211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Committed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3CB1FC22-025E-D2B9-EBBD-6A91EB6FFCE9}"/>
              </a:ext>
            </a:extLst>
          </p:cNvPr>
          <p:cNvSpPr/>
          <p:nvPr/>
        </p:nvSpPr>
        <p:spPr>
          <a:xfrm>
            <a:off x="6143211" y="6294363"/>
            <a:ext cx="1383002" cy="329410"/>
          </a:xfrm>
          <a:prstGeom prst="frame">
            <a:avLst>
              <a:gd name="adj1" fmla="val 82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Overage</a:t>
            </a:r>
          </a:p>
        </p:txBody>
      </p:sp>
    </p:spTree>
    <p:extLst>
      <p:ext uri="{BB962C8B-B14F-4D97-AF65-F5344CB8AC3E}">
        <p14:creationId xmlns:p14="http://schemas.microsoft.com/office/powerpoint/2010/main" val="304805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0E820-EDC0-62F4-EEFD-6257E836E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78"/>
          <a:stretch/>
        </p:blipFill>
        <p:spPr>
          <a:xfrm>
            <a:off x="3722963" y="1599362"/>
            <a:ext cx="7830054" cy="44492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5EFDFDE-BAB8-274A-A895-50F4602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33489"/>
            <a:ext cx="11127317" cy="975783"/>
          </a:xfrm>
        </p:spPr>
        <p:txBody>
          <a:bodyPr/>
          <a:lstStyle/>
          <a:p>
            <a:r>
              <a:rPr lang="en-US" dirty="0"/>
              <a:t>A-FLEX-3-CC Addons and Additional Options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59BF046-2FA9-4E44-9D91-19F0A7963008}"/>
              </a:ext>
            </a:extLst>
          </p:cNvPr>
          <p:cNvSpPr/>
          <p:nvPr/>
        </p:nvSpPr>
        <p:spPr>
          <a:xfrm>
            <a:off x="3719212" y="4255686"/>
            <a:ext cx="7830054" cy="309133"/>
          </a:xfrm>
          <a:prstGeom prst="fram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CDB0-EFC1-BD41-AC91-0E9C171DEC14}"/>
              </a:ext>
            </a:extLst>
          </p:cNvPr>
          <p:cNvSpPr txBox="1"/>
          <p:nvPr/>
        </p:nvSpPr>
        <p:spPr>
          <a:xfrm>
            <a:off x="864705" y="1678520"/>
            <a:ext cx="2722737" cy="45123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Available Addons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Campaign Management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Webex WFO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Call Recording*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QM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WFM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WFM2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Transcription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WFO Bundle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CCAI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Dialogflow</a:t>
            </a:r>
            <a:r>
              <a:rPr lang="en-US" sz="1400" dirty="0">
                <a:solidFill>
                  <a:schemeClr val="bg1"/>
                </a:solidFill>
              </a:rPr>
              <a:t> ES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Dialogflow</a:t>
            </a:r>
            <a:r>
              <a:rPr lang="en-US" sz="1400" dirty="0">
                <a:solidFill>
                  <a:schemeClr val="bg1"/>
                </a:solidFill>
              </a:rPr>
              <a:t> CX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PSTN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Toll Inbound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Toll-free Inbound</a:t>
            </a:r>
          </a:p>
          <a:p>
            <a:pPr marL="748936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Solutions Plus sold separately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0DBFB-A1B8-5D82-3BED-5A5AE721FBB3}"/>
              </a:ext>
            </a:extLst>
          </p:cNvPr>
          <p:cNvSpPr txBox="1"/>
          <p:nvPr/>
        </p:nvSpPr>
        <p:spPr>
          <a:xfrm>
            <a:off x="1043944" y="6183242"/>
            <a:ext cx="2607885" cy="2214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900" dirty="0">
                <a:solidFill>
                  <a:schemeClr val="bg1"/>
                </a:solidFill>
              </a:rPr>
              <a:t>* Native recording included for Webex CC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EF2BD74-50DA-47C3-9615-7CE1AEB612B5}"/>
              </a:ext>
            </a:extLst>
          </p:cNvPr>
          <p:cNvSpPr/>
          <p:nvPr/>
        </p:nvSpPr>
        <p:spPr>
          <a:xfrm>
            <a:off x="3945834" y="1599362"/>
            <a:ext cx="7610933" cy="309133"/>
          </a:xfrm>
          <a:prstGeom prst="fram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85E8E-61CB-0E0A-8F5B-271B925E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17" y="1301751"/>
            <a:ext cx="7891942" cy="4967049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5EFDFDE-BAB8-274A-A895-50F4602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33489"/>
            <a:ext cx="11127317" cy="975783"/>
          </a:xfrm>
        </p:spPr>
        <p:txBody>
          <a:bodyPr/>
          <a:lstStyle/>
          <a:p>
            <a:r>
              <a:rPr lang="en-US" dirty="0"/>
              <a:t>A-FLEX-3-CC Terms and Billing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59BF046-2FA9-4E44-9D91-19F0A7963008}"/>
              </a:ext>
            </a:extLst>
          </p:cNvPr>
          <p:cNvSpPr/>
          <p:nvPr/>
        </p:nvSpPr>
        <p:spPr>
          <a:xfrm>
            <a:off x="2881330" y="5462981"/>
            <a:ext cx="3479716" cy="862139"/>
          </a:xfrm>
          <a:prstGeom prst="frame">
            <a:avLst>
              <a:gd name="adj1" fmla="val 4634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FABD04F-CDDE-1C4B-A962-8831A11EF2E1}"/>
              </a:ext>
            </a:extLst>
          </p:cNvPr>
          <p:cNvSpPr/>
          <p:nvPr/>
        </p:nvSpPr>
        <p:spPr>
          <a:xfrm>
            <a:off x="7430136" y="4179823"/>
            <a:ext cx="2975996" cy="651114"/>
          </a:xfrm>
          <a:prstGeom prst="frame">
            <a:avLst>
              <a:gd name="adj1" fmla="val 694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8047ECE-2105-D247-9ADA-3632B031A99E}"/>
              </a:ext>
            </a:extLst>
          </p:cNvPr>
          <p:cNvSpPr/>
          <p:nvPr/>
        </p:nvSpPr>
        <p:spPr>
          <a:xfrm>
            <a:off x="7430137" y="4798846"/>
            <a:ext cx="2975996" cy="1519649"/>
          </a:xfrm>
          <a:prstGeom prst="frame">
            <a:avLst>
              <a:gd name="adj1" fmla="val 2883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9EB10CA-CE3C-D645-9AB2-0026990674EB}"/>
              </a:ext>
            </a:extLst>
          </p:cNvPr>
          <p:cNvSpPr/>
          <p:nvPr/>
        </p:nvSpPr>
        <p:spPr>
          <a:xfrm>
            <a:off x="2881465" y="4124755"/>
            <a:ext cx="2674509" cy="1352730"/>
          </a:xfrm>
          <a:prstGeom prst="frame">
            <a:avLst>
              <a:gd name="adj1" fmla="val 2883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4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EFA21-30DE-C8B1-747C-49D1668C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08" y="1204303"/>
            <a:ext cx="6242834" cy="2783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AA38A-E585-6DE2-3277-F3BD4A4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582" y="4014991"/>
            <a:ext cx="6242834" cy="27868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DE6EB91-B9E4-4C6E-8D86-EC3F1E4D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48713"/>
          </a:xfrm>
        </p:spPr>
        <p:txBody>
          <a:bodyPr/>
          <a:lstStyle/>
          <a:p>
            <a:r>
              <a:rPr lang="en-US" dirty="0"/>
              <a:t>A-FLEX-3-CC Support Options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1984EAE-5389-40B0-BA21-A3E1391E3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fld id="{36F82149-F45F-43B8-A3A4-A806FF41D82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A4498-7D8C-9346-BA50-A7D34114258B}"/>
              </a:ext>
            </a:extLst>
          </p:cNvPr>
          <p:cNvSpPr txBox="1"/>
          <p:nvPr/>
        </p:nvSpPr>
        <p:spPr>
          <a:xfrm>
            <a:off x="571501" y="2561799"/>
            <a:ext cx="1454424" cy="1157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Default option </a:t>
            </a:r>
          </a:p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required for non-specialized partners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BD5CD-340C-5046-B377-516901A7AAB7}"/>
              </a:ext>
            </a:extLst>
          </p:cNvPr>
          <p:cNvSpPr txBox="1"/>
          <p:nvPr/>
        </p:nvSpPr>
        <p:spPr>
          <a:xfrm>
            <a:off x="9616337" y="2537675"/>
            <a:ext cx="2072089" cy="699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Recommended for</a:t>
            </a:r>
          </a:p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Specialized partners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04A4CD-5792-A74C-95DF-382E1BF95B3E}"/>
              </a:ext>
            </a:extLst>
          </p:cNvPr>
          <p:cNvCxnSpPr>
            <a:cxnSpLocks/>
          </p:cNvCxnSpPr>
          <p:nvPr/>
        </p:nvCxnSpPr>
        <p:spPr>
          <a:xfrm>
            <a:off x="2014328" y="3123003"/>
            <a:ext cx="815010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FA2B50-A96B-9A44-9C9E-6AC3A2C9A152}"/>
              </a:ext>
            </a:extLst>
          </p:cNvPr>
          <p:cNvCxnSpPr>
            <a:cxnSpLocks/>
          </p:cNvCxnSpPr>
          <p:nvPr/>
        </p:nvCxnSpPr>
        <p:spPr>
          <a:xfrm flipH="1" flipV="1">
            <a:off x="8218012" y="2661960"/>
            <a:ext cx="1258951" cy="6845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22D93C-F315-B744-9909-B795F8C36BD8}"/>
              </a:ext>
            </a:extLst>
          </p:cNvPr>
          <p:cNvCxnSpPr>
            <a:cxnSpLocks/>
          </p:cNvCxnSpPr>
          <p:nvPr/>
        </p:nvCxnSpPr>
        <p:spPr>
          <a:xfrm flipH="1">
            <a:off x="6096000" y="2668805"/>
            <a:ext cx="3385930" cy="275796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415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3A832-400B-BE56-25C3-16E00D6A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8"/>
          <a:stretch/>
        </p:blipFill>
        <p:spPr>
          <a:xfrm>
            <a:off x="2284141" y="3122340"/>
            <a:ext cx="7772400" cy="319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31A1D-FB9D-414C-B25B-FF0B1489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Smart Accounts &amp; Virtual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FDF8-BD94-8146-A8D7-4CB2DA4D9B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133" b="1" dirty="0"/>
              <a:t>Smart Account - </a:t>
            </a:r>
            <a:r>
              <a:rPr lang="en-US" sz="2133" dirty="0"/>
              <a:t>Provides a central location to manage software licenses and entitlements across your entire organization</a:t>
            </a:r>
          </a:p>
          <a:p>
            <a:r>
              <a:rPr lang="en-US" sz="2133" b="1" dirty="0"/>
              <a:t>Virtual Account </a:t>
            </a:r>
            <a:r>
              <a:rPr lang="en-US" sz="2133" dirty="0"/>
              <a:t>– Subset of Smart account, allows customers to organize licenses across internal groups/departments</a:t>
            </a:r>
          </a:p>
        </p:txBody>
      </p:sp>
      <p:sp>
        <p:nvSpPr>
          <p:cNvPr id="6" name="Freeform 651">
            <a:extLst>
              <a:ext uri="{FF2B5EF4-FFF2-40B4-BE49-F238E27FC236}">
                <a16:creationId xmlns:a16="http://schemas.microsoft.com/office/drawing/2014/main" id="{8A721AB3-8F68-4C52-AF82-73BFEC35F2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1419" y="393701"/>
            <a:ext cx="1047711" cy="492200"/>
          </a:xfrm>
          <a:custGeom>
            <a:avLst/>
            <a:gdLst>
              <a:gd name="T0" fmla="*/ 194 w 217"/>
              <a:gd name="T1" fmla="*/ 28 h 102"/>
              <a:gd name="T2" fmla="*/ 97 w 217"/>
              <a:gd name="T3" fmla="*/ 28 h 102"/>
              <a:gd name="T4" fmla="*/ 51 w 217"/>
              <a:gd name="T5" fmla="*/ 0 h 102"/>
              <a:gd name="T6" fmla="*/ 0 w 217"/>
              <a:gd name="T7" fmla="*/ 51 h 102"/>
              <a:gd name="T8" fmla="*/ 51 w 217"/>
              <a:gd name="T9" fmla="*/ 102 h 102"/>
              <a:gd name="T10" fmla="*/ 97 w 217"/>
              <a:gd name="T11" fmla="*/ 74 h 102"/>
              <a:gd name="T12" fmla="*/ 113 w 217"/>
              <a:gd name="T13" fmla="*/ 74 h 102"/>
              <a:gd name="T14" fmla="*/ 113 w 217"/>
              <a:gd name="T15" fmla="*/ 64 h 102"/>
              <a:gd name="T16" fmla="*/ 119 w 217"/>
              <a:gd name="T17" fmla="*/ 58 h 102"/>
              <a:gd name="T18" fmla="*/ 124 w 217"/>
              <a:gd name="T19" fmla="*/ 64 h 102"/>
              <a:gd name="T20" fmla="*/ 124 w 217"/>
              <a:gd name="T21" fmla="*/ 74 h 102"/>
              <a:gd name="T22" fmla="*/ 136 w 217"/>
              <a:gd name="T23" fmla="*/ 74 h 102"/>
              <a:gd name="T24" fmla="*/ 136 w 217"/>
              <a:gd name="T25" fmla="*/ 64 h 102"/>
              <a:gd name="T26" fmla="*/ 142 w 217"/>
              <a:gd name="T27" fmla="*/ 58 h 102"/>
              <a:gd name="T28" fmla="*/ 148 w 217"/>
              <a:gd name="T29" fmla="*/ 64 h 102"/>
              <a:gd name="T30" fmla="*/ 148 w 217"/>
              <a:gd name="T31" fmla="*/ 74 h 102"/>
              <a:gd name="T32" fmla="*/ 160 w 217"/>
              <a:gd name="T33" fmla="*/ 74 h 102"/>
              <a:gd name="T34" fmla="*/ 160 w 217"/>
              <a:gd name="T35" fmla="*/ 64 h 102"/>
              <a:gd name="T36" fmla="*/ 166 w 217"/>
              <a:gd name="T37" fmla="*/ 58 h 102"/>
              <a:gd name="T38" fmla="*/ 171 w 217"/>
              <a:gd name="T39" fmla="*/ 64 h 102"/>
              <a:gd name="T40" fmla="*/ 171 w 217"/>
              <a:gd name="T41" fmla="*/ 74 h 102"/>
              <a:gd name="T42" fmla="*/ 183 w 217"/>
              <a:gd name="T43" fmla="*/ 74 h 102"/>
              <a:gd name="T44" fmla="*/ 183 w 217"/>
              <a:gd name="T45" fmla="*/ 64 h 102"/>
              <a:gd name="T46" fmla="*/ 189 w 217"/>
              <a:gd name="T47" fmla="*/ 58 h 102"/>
              <a:gd name="T48" fmla="*/ 195 w 217"/>
              <a:gd name="T49" fmla="*/ 64 h 102"/>
              <a:gd name="T50" fmla="*/ 195 w 217"/>
              <a:gd name="T51" fmla="*/ 74 h 102"/>
              <a:gd name="T52" fmla="*/ 217 w 217"/>
              <a:gd name="T53" fmla="*/ 51 h 102"/>
              <a:gd name="T54" fmla="*/ 194 w 217"/>
              <a:gd name="T55" fmla="*/ 28 h 102"/>
              <a:gd name="T56" fmla="*/ 34 w 217"/>
              <a:gd name="T57" fmla="*/ 68 h 102"/>
              <a:gd name="T58" fmla="*/ 17 w 217"/>
              <a:gd name="T59" fmla="*/ 51 h 102"/>
              <a:gd name="T60" fmla="*/ 34 w 217"/>
              <a:gd name="T61" fmla="*/ 34 h 102"/>
              <a:gd name="T62" fmla="*/ 51 w 217"/>
              <a:gd name="T63" fmla="*/ 51 h 102"/>
              <a:gd name="T64" fmla="*/ 34 w 217"/>
              <a:gd name="T65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7" h="102">
                <a:moveTo>
                  <a:pt x="194" y="28"/>
                </a:moveTo>
                <a:cubicBezTo>
                  <a:pt x="97" y="28"/>
                  <a:pt x="97" y="28"/>
                  <a:pt x="97" y="28"/>
                </a:cubicBezTo>
                <a:cubicBezTo>
                  <a:pt x="89" y="11"/>
                  <a:pt x="72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72" y="102"/>
                  <a:pt x="89" y="91"/>
                  <a:pt x="97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0"/>
                  <a:pt x="115" y="58"/>
                  <a:pt x="119" y="58"/>
                </a:cubicBezTo>
                <a:cubicBezTo>
                  <a:pt x="122" y="58"/>
                  <a:pt x="124" y="60"/>
                  <a:pt x="124" y="64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136" y="60"/>
                  <a:pt x="139" y="58"/>
                  <a:pt x="142" y="58"/>
                </a:cubicBezTo>
                <a:cubicBezTo>
                  <a:pt x="145" y="58"/>
                  <a:pt x="148" y="60"/>
                  <a:pt x="148" y="64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60" y="74"/>
                  <a:pt x="160" y="74"/>
                  <a:pt x="160" y="7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0"/>
                  <a:pt x="162" y="58"/>
                  <a:pt x="166" y="58"/>
                </a:cubicBezTo>
                <a:cubicBezTo>
                  <a:pt x="169" y="58"/>
                  <a:pt x="171" y="60"/>
                  <a:pt x="171" y="64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3" y="60"/>
                  <a:pt x="186" y="58"/>
                  <a:pt x="189" y="58"/>
                </a:cubicBezTo>
                <a:cubicBezTo>
                  <a:pt x="192" y="58"/>
                  <a:pt x="195" y="60"/>
                  <a:pt x="195" y="64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207" y="73"/>
                  <a:pt x="217" y="63"/>
                  <a:pt x="217" y="51"/>
                </a:cubicBezTo>
                <a:cubicBezTo>
                  <a:pt x="217" y="38"/>
                  <a:pt x="207" y="28"/>
                  <a:pt x="194" y="28"/>
                </a:cubicBezTo>
                <a:moveTo>
                  <a:pt x="34" y="68"/>
                </a:moveTo>
                <a:cubicBezTo>
                  <a:pt x="25" y="68"/>
                  <a:pt x="17" y="60"/>
                  <a:pt x="17" y="51"/>
                </a:cubicBezTo>
                <a:cubicBezTo>
                  <a:pt x="17" y="41"/>
                  <a:pt x="25" y="34"/>
                  <a:pt x="34" y="34"/>
                </a:cubicBezTo>
                <a:cubicBezTo>
                  <a:pt x="44" y="34"/>
                  <a:pt x="51" y="41"/>
                  <a:pt x="51" y="51"/>
                </a:cubicBezTo>
                <a:cubicBezTo>
                  <a:pt x="51" y="60"/>
                  <a:pt x="44" y="68"/>
                  <a:pt x="34" y="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1AFCC6-AE09-428A-8505-D14BF55CC2B8}"/>
              </a:ext>
            </a:extLst>
          </p:cNvPr>
          <p:cNvSpPr/>
          <p:nvPr/>
        </p:nvSpPr>
        <p:spPr>
          <a:xfrm>
            <a:off x="7424296" y="3122340"/>
            <a:ext cx="1682534" cy="6839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2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0DC4-61B0-D742-A319-268484FB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85581"/>
          </a:xfrm>
        </p:spPr>
        <p:txBody>
          <a:bodyPr/>
          <a:lstStyle/>
          <a:p>
            <a:r>
              <a:rPr lang="en-US" dirty="0"/>
              <a:t>Use Credits vs. Additional Discount</a:t>
            </a:r>
            <a:br>
              <a:rPr lang="en-US" dirty="0"/>
            </a:br>
            <a:r>
              <a:rPr lang="en-US" sz="2400" dirty="0"/>
              <a:t>Discount is FOREVER!!!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9AB41-7E05-4B4B-A9BB-4D456AB2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091447"/>
            <a:ext cx="5067300" cy="411885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>
              <a:cs typeface="CiscoSansTT Light"/>
            </a:endParaRPr>
          </a:p>
          <a:p>
            <a:r>
              <a:rPr lang="en-US" dirty="0">
                <a:solidFill>
                  <a:schemeClr val="accent2"/>
                </a:solidFill>
              </a:rPr>
              <a:t>SWSS Residual Credits </a:t>
            </a:r>
            <a:r>
              <a:rPr lang="en-US" dirty="0"/>
              <a:t>– available for customers who have active SWSS contracts, to incentivize their migration.</a:t>
            </a:r>
          </a:p>
          <a:p>
            <a:endParaRPr lang="en-US" dirty="0">
              <a:solidFill>
                <a:srgbClr val="FF0000"/>
              </a:solidFill>
              <a:cs typeface="CiscoSansTT Light"/>
            </a:endParaRPr>
          </a:p>
          <a:p>
            <a:r>
              <a:rPr lang="en-US" dirty="0">
                <a:solidFill>
                  <a:schemeClr val="accent2"/>
                </a:solidFill>
                <a:cs typeface="CiscoSansTT Light"/>
              </a:rPr>
              <a:t>Contact Center SWSS to Flex Migration </a:t>
            </a:r>
            <a:r>
              <a:rPr lang="en-US" dirty="0">
                <a:cs typeface="CiscoSansTT Light"/>
              </a:rPr>
              <a:t>– available for by exception request, when flex pricing is a migration blocker, applied across each month for subscription term.</a:t>
            </a:r>
          </a:p>
          <a:p>
            <a:endParaRPr lang="en-US" dirty="0">
              <a:cs typeface="CiscoSansTT Light"/>
            </a:endParaRPr>
          </a:p>
          <a:p>
            <a:r>
              <a:rPr lang="en-US" dirty="0">
                <a:solidFill>
                  <a:schemeClr val="accent2"/>
                </a:solidFill>
                <a:cs typeface="CiscoSansTT Light"/>
              </a:rPr>
              <a:t>Time Bound SWSS Residual Manual Addition Flex </a:t>
            </a:r>
            <a:r>
              <a:rPr lang="en-US" dirty="0">
                <a:cs typeface="CiscoSansTT Light"/>
              </a:rPr>
              <a:t>– available for by exception request, applied to standard and premium agents for the first N months of a subscription.</a:t>
            </a:r>
          </a:p>
          <a:p>
            <a:endParaRPr lang="en-US" dirty="0">
              <a:cs typeface="CiscoSansTT Light"/>
            </a:endParaRPr>
          </a:p>
          <a:p>
            <a:r>
              <a:rPr lang="en-US" dirty="0">
                <a:solidFill>
                  <a:schemeClr val="accent2"/>
                </a:solidFill>
                <a:cs typeface="CiscoSansTT Light"/>
              </a:rPr>
              <a:t>Win with Webex </a:t>
            </a:r>
            <a:r>
              <a:rPr lang="en-US" dirty="0">
                <a:cs typeface="CiscoSansTT Light"/>
              </a:rPr>
              <a:t>– available for by exception request, when up against a competitor (e.g. Avaya, </a:t>
            </a:r>
            <a:r>
              <a:rPr lang="en-US" dirty="0" err="1">
                <a:cs typeface="CiscoSansTT Light"/>
              </a:rPr>
              <a:t>Genesys</a:t>
            </a:r>
            <a:r>
              <a:rPr lang="en-US" dirty="0">
                <a:cs typeface="CiscoSansTT Light"/>
              </a:rPr>
              <a:t>)</a:t>
            </a:r>
          </a:p>
          <a:p>
            <a:endParaRPr lang="en-US" dirty="0">
              <a:cs typeface="CiscoSansTT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CC88424-0EF9-1D41-8B67-4C3B7FC607F1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0" b="62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54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234FB30-D04C-4E82-863D-712AC6EAB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fld id="{36F82149-F45F-43B8-A3A4-A806FF41D823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DC2FE-32A4-5B48-AB14-6ABBBE296714}"/>
              </a:ext>
            </a:extLst>
          </p:cNvPr>
          <p:cNvSpPr txBox="1"/>
          <p:nvPr/>
        </p:nvSpPr>
        <p:spPr>
          <a:xfrm>
            <a:off x="8028264" y="1966290"/>
            <a:ext cx="3841459" cy="42821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882171"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</a:rPr>
              <a:t>Why was this deal rejected?</a:t>
            </a:r>
            <a:endParaRPr lang="en-US" sz="2000" kern="0" dirty="0">
              <a:solidFill>
                <a:schemeClr val="bg1"/>
              </a:solidFill>
            </a:endParaRPr>
          </a:p>
          <a:p>
            <a:pPr marL="457200" indent="-457200" defTabSz="882171">
              <a:spcAft>
                <a:spcPts val="1000"/>
              </a:spcAft>
              <a:buFont typeface="+mj-lt"/>
              <a:buAutoNum type="alphaLcParenR"/>
            </a:pPr>
            <a:r>
              <a:rPr lang="en-US" sz="2000" kern="0" dirty="0">
                <a:solidFill>
                  <a:schemeClr val="bg1"/>
                </a:solidFill>
              </a:rPr>
              <a:t>There are no Premium Agents</a:t>
            </a:r>
          </a:p>
          <a:p>
            <a:pPr marL="457200" indent="-457200" defTabSz="882171">
              <a:spcAft>
                <a:spcPts val="1000"/>
              </a:spcAft>
              <a:buFont typeface="+mj-lt"/>
              <a:buAutoNum type="alphaLcParenR"/>
            </a:pPr>
            <a:r>
              <a:rPr lang="en-US" sz="2000" kern="0" dirty="0">
                <a:solidFill>
                  <a:schemeClr val="bg1"/>
                </a:solidFill>
              </a:rPr>
              <a:t>The deal has non-standard discounts instead of credits</a:t>
            </a:r>
          </a:p>
          <a:p>
            <a:pPr marL="457200" indent="-457200" defTabSz="882171">
              <a:spcAft>
                <a:spcPts val="1000"/>
              </a:spcAft>
              <a:buFont typeface="+mj-lt"/>
              <a:buAutoNum type="alphaLcParenR"/>
            </a:pPr>
            <a:r>
              <a:rPr lang="en-US" sz="2000" kern="0" dirty="0">
                <a:solidFill>
                  <a:schemeClr val="bg1"/>
                </a:solidFill>
              </a:rPr>
              <a:t>The term is too short</a:t>
            </a:r>
          </a:p>
          <a:p>
            <a:pPr marL="457200" indent="-457200" defTabSz="882171">
              <a:spcAft>
                <a:spcPts val="1000"/>
              </a:spcAft>
              <a:buFont typeface="+mj-lt"/>
              <a:buAutoNum type="alphaLcParenR"/>
            </a:pPr>
            <a:r>
              <a:rPr lang="en-US" sz="2000" kern="0" dirty="0">
                <a:solidFill>
                  <a:schemeClr val="bg1"/>
                </a:solidFill>
              </a:rPr>
              <a:t>Both a and b</a:t>
            </a:r>
          </a:p>
          <a:p>
            <a:pPr marL="457200" indent="-457200" defTabSz="882171">
              <a:spcAft>
                <a:spcPts val="1000"/>
              </a:spcAft>
              <a:buFont typeface="+mj-lt"/>
              <a:buAutoNum type="alphaLcParenR"/>
            </a:pPr>
            <a:r>
              <a:rPr lang="en-US" sz="2000" kern="0" dirty="0">
                <a:solidFill>
                  <a:schemeClr val="bg1"/>
                </a:solidFill>
              </a:rPr>
              <a:t>Both b and c</a:t>
            </a:r>
          </a:p>
          <a:p>
            <a:pPr marL="457200" indent="-457200" defTabSz="882171">
              <a:spcAft>
                <a:spcPts val="1000"/>
              </a:spcAft>
              <a:buFont typeface="+mj-lt"/>
              <a:buAutoNum type="alphaLcParenR"/>
            </a:pPr>
            <a:endParaRPr lang="en-US" sz="2000" kern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626C3-5D0B-4280-88B3-BFD8D764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49859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0" i="0" kern="100" spc="-133" baseline="0" dirty="0">
                <a:ea typeface="+mj-ea"/>
                <a:cs typeface="+mj-cs"/>
              </a:rPr>
              <a:t>A-FLEX-3-CC Pricing and Discounting Quiz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B2ACB-B07A-B48B-AB00-E92190DE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77" y="1333868"/>
            <a:ext cx="7608047" cy="47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3805-9FFE-474F-B96E-2A7C45EB9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Deals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358D4-AE94-DB43-992D-0CDFF356F6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8588" y="6402388"/>
            <a:ext cx="633412" cy="122237"/>
          </a:xfrm>
          <a:prstGeom prst="rect">
            <a:avLst/>
          </a:prstGeom>
        </p:spPr>
        <p:txBody>
          <a:bodyPr/>
          <a:lstStyle/>
          <a:p>
            <a:fld id="{36F82149-F45F-43B8-A3A4-A806FF41D82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BDBB2-A527-5044-859D-24F1BE0C4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Tx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tx2"/>
                </a:solidFill>
              </a:rPr>
              <a:t>Think cloud </a:t>
            </a:r>
            <a:r>
              <a:rPr lang="en-US" sz="2400" dirty="0">
                <a:solidFill>
                  <a:schemeClr val="bg1"/>
                </a:solidFill>
              </a:rPr>
              <a:t>– start with named agents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 Understand </a:t>
            </a:r>
            <a:r>
              <a:rPr lang="en-US" sz="2400" b="1" dirty="0">
                <a:solidFill>
                  <a:schemeClr val="tx2"/>
                </a:solidFill>
              </a:rPr>
              <a:t>all current operating costs</a:t>
            </a:r>
          </a:p>
          <a:p>
            <a:pPr lvl="1">
              <a:buClrTx/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  Compute, labor, data center, management, etc..</a:t>
            </a:r>
          </a:p>
          <a:p>
            <a:pPr lvl="1">
              <a:buClrTx/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  Costs will shift – going to the cloud</a:t>
            </a:r>
          </a:p>
          <a:p>
            <a:pPr lvl="1">
              <a:buClrTx/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  Understand the contact center business vs IT dynamic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 It is all about </a:t>
            </a:r>
            <a:r>
              <a:rPr lang="en-US" sz="2400" b="1" dirty="0">
                <a:solidFill>
                  <a:schemeClr val="tx2"/>
                </a:solidFill>
              </a:rPr>
              <a:t>unlocking</a:t>
            </a:r>
            <a:r>
              <a:rPr lang="en-US" sz="2400" dirty="0">
                <a:solidFill>
                  <a:schemeClr val="bg1"/>
                </a:solidFill>
              </a:rPr>
              <a:t> the potential and </a:t>
            </a:r>
            <a:r>
              <a:rPr lang="en-US" sz="2400" b="1" dirty="0">
                <a:solidFill>
                  <a:schemeClr val="tx2"/>
                </a:solidFill>
              </a:rPr>
              <a:t>quantifying</a:t>
            </a:r>
            <a:r>
              <a:rPr lang="en-US" sz="2400" dirty="0">
                <a:solidFill>
                  <a:schemeClr val="bg1"/>
                </a:solidFill>
              </a:rPr>
              <a:t> it</a:t>
            </a:r>
          </a:p>
          <a:p>
            <a:pPr lvl="1">
              <a:buClrTx/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  Digital transformation, empowering agents, customer experience, etc.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 Consumption models &amp; </a:t>
            </a:r>
            <a:r>
              <a:rPr lang="en-US" sz="2400" b="1" dirty="0">
                <a:solidFill>
                  <a:schemeClr val="tx2"/>
                </a:solidFill>
              </a:rPr>
              <a:t>flexibility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 Webex CC </a:t>
            </a:r>
            <a:r>
              <a:rPr lang="en-US" sz="2400" b="1" dirty="0">
                <a:solidFill>
                  <a:schemeClr val="tx2"/>
                </a:solidFill>
              </a:rPr>
              <a:t>Try and Buy </a:t>
            </a:r>
            <a:r>
              <a:rPr lang="en-US" sz="2400" dirty="0">
                <a:solidFill>
                  <a:schemeClr val="bg1"/>
                </a:solidFill>
              </a:rPr>
              <a:t>program available – </a:t>
            </a:r>
            <a:r>
              <a:rPr lang="en-US" sz="2400" b="1" dirty="0">
                <a:solidFill>
                  <a:schemeClr val="tx2"/>
                </a:solidFill>
              </a:rPr>
              <a:t>preferred</a:t>
            </a:r>
            <a:r>
              <a:rPr lang="en-US" sz="2400" dirty="0">
                <a:solidFill>
                  <a:schemeClr val="bg1"/>
                </a:solidFill>
              </a:rPr>
              <a:t> to “seeding”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 Don’t forget </a:t>
            </a:r>
            <a:r>
              <a:rPr lang="en-US" sz="2400" b="1" dirty="0">
                <a:solidFill>
                  <a:schemeClr val="tx2"/>
                </a:solidFill>
              </a:rPr>
              <a:t>Webex WFO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82161-EFE2-D34E-A940-90D8A558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Cloud?</a:t>
            </a:r>
          </a:p>
        </p:txBody>
      </p:sp>
    </p:spTree>
    <p:extLst>
      <p:ext uri="{BB962C8B-B14F-4D97-AF65-F5344CB8AC3E}">
        <p14:creationId xmlns:p14="http://schemas.microsoft.com/office/powerpoint/2010/main" val="64112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few people in an office&#10;&#10;Description automatically generated with low confidence">
            <a:extLst>
              <a:ext uri="{FF2B5EF4-FFF2-40B4-BE49-F238E27FC236}">
                <a16:creationId xmlns:a16="http://schemas.microsoft.com/office/drawing/2014/main" id="{4B5AA84A-5D39-D048-A2B5-63DFB07E51F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8776" r="877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4B638-0568-E949-B415-E6EE6DC9C3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000" dirty="0"/>
              <a:t>The Contact Center Flex Plan offers a term-based subscription model </a:t>
            </a:r>
            <a:br>
              <a:rPr lang="en-US" sz="2000" dirty="0"/>
            </a:br>
            <a:r>
              <a:rPr lang="en-US" sz="2000" dirty="0"/>
              <a:t>to increase choices and remove barriers so you can migrate to the cloud at your own pace.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D92B5-45AC-6247-BD6F-56FFC3E8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Not ready to move to the cloud?</a:t>
            </a:r>
          </a:p>
        </p:txBody>
      </p:sp>
    </p:spTree>
    <p:extLst>
      <p:ext uri="{BB962C8B-B14F-4D97-AF65-F5344CB8AC3E}">
        <p14:creationId xmlns:p14="http://schemas.microsoft.com/office/powerpoint/2010/main" val="220810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CE3A-27F7-5C4E-9130-0000A3792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 Flex Overview </a:t>
            </a:r>
          </a:p>
        </p:txBody>
      </p:sp>
    </p:spTree>
    <p:extLst>
      <p:ext uri="{BB962C8B-B14F-4D97-AF65-F5344CB8AC3E}">
        <p14:creationId xmlns:p14="http://schemas.microsoft.com/office/powerpoint/2010/main" val="22406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A005F8-FDB1-6F48-93F9-70BECBC1A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483373"/>
            <a:ext cx="11036459" cy="4937631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2000" dirty="0">
                <a:solidFill>
                  <a:schemeClr val="bg1"/>
                </a:solidFill>
              </a:rPr>
              <a:t>Offer on-prem UCCX / UCCE / PCCE customers maintenance on CC Flex vs. SWSS</a:t>
            </a:r>
          </a:p>
          <a:p>
            <a:pPr>
              <a:spcBef>
                <a:spcPts val="880"/>
              </a:spcBef>
              <a:spcAft>
                <a:spcPts val="400"/>
              </a:spcAft>
              <a:buClrTx/>
            </a:pPr>
            <a:r>
              <a:rPr lang="en-US" sz="2000" dirty="0">
                <a:solidFill>
                  <a:schemeClr val="bg1"/>
                </a:solidFill>
              </a:rPr>
              <a:t>Best Practice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Tx/>
            </a:pPr>
            <a:r>
              <a:rPr lang="en-US" sz="1800" dirty="0">
                <a:solidFill>
                  <a:schemeClr val="bg1"/>
                </a:solidFill>
              </a:rPr>
              <a:t>Review Flex feature list for agent mix – most agents will fit with Flex Standard Agent</a:t>
            </a:r>
          </a:p>
          <a:p>
            <a:pPr lvl="1">
              <a:spcAft>
                <a:spcPts val="400"/>
              </a:spcAft>
              <a:buClrTx/>
            </a:pPr>
            <a:r>
              <a:rPr lang="en-US" sz="1800" dirty="0">
                <a:solidFill>
                  <a:schemeClr val="bg1"/>
                </a:solidFill>
              </a:rPr>
              <a:t>Verify the SWSS renewal price by one of the following methods:</a:t>
            </a:r>
          </a:p>
          <a:p>
            <a:pPr lvl="2">
              <a:spcAft>
                <a:spcPts val="400"/>
              </a:spcAft>
              <a:buClrTx/>
            </a:pPr>
            <a:r>
              <a:rPr lang="en-US" sz="1600" dirty="0">
                <a:solidFill>
                  <a:schemeClr val="bg1"/>
                </a:solidFill>
              </a:rPr>
              <a:t>Get a SWSS quote from the account team. Ensure the quantities and SKUs match the current order</a:t>
            </a:r>
          </a:p>
          <a:p>
            <a:pPr lvl="2">
              <a:spcAft>
                <a:spcPts val="400"/>
              </a:spcAft>
              <a:buClrTx/>
            </a:pPr>
            <a:r>
              <a:rPr lang="en-US" sz="1600" dirty="0">
                <a:solidFill>
                  <a:schemeClr val="bg1"/>
                </a:solidFill>
              </a:rPr>
              <a:t>Get the current contract number from the account team, and looking up the SWSS price/discount in </a:t>
            </a:r>
            <a:r>
              <a:rPr lang="en-US" sz="1600" dirty="0" err="1">
                <a:solidFill>
                  <a:schemeClr val="bg1"/>
                </a:solidFill>
              </a:rPr>
              <a:t>ccrc</a:t>
            </a:r>
            <a:r>
              <a:rPr lang="en-US" sz="1600" dirty="0">
                <a:solidFill>
                  <a:schemeClr val="bg1"/>
                </a:solidFill>
              </a:rPr>
              <a:t> (if you have access). Sometimes it is difficult to find prices in </a:t>
            </a:r>
            <a:r>
              <a:rPr lang="en-US" sz="1600" dirty="0" err="1">
                <a:solidFill>
                  <a:schemeClr val="bg1"/>
                </a:solidFill>
              </a:rPr>
              <a:t>ccrc</a:t>
            </a:r>
            <a:r>
              <a:rPr lang="en-US" sz="1600" dirty="0">
                <a:solidFill>
                  <a:schemeClr val="bg1"/>
                </a:solidFill>
              </a:rPr>
              <a:t>. Alternatively find the SWSS order SO</a:t>
            </a:r>
          </a:p>
          <a:p>
            <a:pPr lvl="2">
              <a:spcAft>
                <a:spcPts val="400"/>
              </a:spcAft>
              <a:buClrTx/>
            </a:pPr>
            <a:r>
              <a:rPr lang="en-US" sz="1600" dirty="0">
                <a:solidFill>
                  <a:schemeClr val="bg1"/>
                </a:solidFill>
              </a:rPr>
              <a:t>Find the last SWSS order for the customer in the bookings data, and determine the SWSS discount for that order.</a:t>
            </a:r>
          </a:p>
          <a:p>
            <a:pPr>
              <a:spcBef>
                <a:spcPts val="880"/>
              </a:spcBef>
              <a:spcAft>
                <a:spcPts val="400"/>
              </a:spcAft>
              <a:buClrTx/>
            </a:pPr>
            <a:r>
              <a:rPr lang="en-US" sz="2000" dirty="0">
                <a:solidFill>
                  <a:schemeClr val="bg1"/>
                </a:solidFill>
              </a:rPr>
              <a:t>Hard to match for: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Tx/>
            </a:pPr>
            <a:r>
              <a:rPr lang="en-US" sz="1800" dirty="0">
                <a:solidFill>
                  <a:schemeClr val="bg1"/>
                </a:solidFill>
              </a:rPr>
              <a:t>Previous large discount on SWSS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Tx/>
            </a:pPr>
            <a:r>
              <a:rPr lang="en-US" sz="1800" dirty="0">
                <a:solidFill>
                  <a:schemeClr val="bg1"/>
                </a:solidFill>
              </a:rPr>
              <a:t>100% premium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Tx/>
            </a:pPr>
            <a:r>
              <a:rPr lang="en-US" sz="1800" dirty="0">
                <a:solidFill>
                  <a:schemeClr val="bg1"/>
                </a:solidFill>
              </a:rPr>
              <a:t>CCX Enhanced license SWSS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460C0-DCFA-874C-BBCA-F68C0E35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Center SWSS to Flex</a:t>
            </a:r>
          </a:p>
        </p:txBody>
      </p:sp>
    </p:spTree>
    <p:extLst>
      <p:ext uri="{BB962C8B-B14F-4D97-AF65-F5344CB8AC3E}">
        <p14:creationId xmlns:p14="http://schemas.microsoft.com/office/powerpoint/2010/main" val="274229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370-1312-9044-9686-C8E0EFC7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830997"/>
          </a:xfrm>
        </p:spPr>
        <p:txBody>
          <a:bodyPr/>
          <a:lstStyle/>
          <a:p>
            <a:r>
              <a:rPr lang="en-US"/>
              <a:t>Customer scenario – Greenfield cloud </a:t>
            </a:r>
            <a:br>
              <a:rPr lang="en-US"/>
            </a:br>
            <a:r>
              <a:rPr lang="en-US" sz="2000"/>
              <a:t>“RFP for omnichannel agents and all the cloud features”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27528-56B7-534E-BB70-75E68DAC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6527" y="1847850"/>
            <a:ext cx="4258235" cy="292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CC Flex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D227D-2287-DA4E-B60C-0EF841D4E0E2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847850"/>
            <a:ext cx="5372100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Flex 3 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6299-675B-CA49-B3AA-43CD7A0CD98B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1685364" y="2369053"/>
            <a:ext cx="4258235" cy="38412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100% Premium Flex agents</a:t>
            </a:r>
          </a:p>
          <a:p>
            <a:pPr marL="457200" lvl="1" indent="-285750"/>
            <a:r>
              <a:rPr lang="en-US" sz="1400" dirty="0"/>
              <a:t>$408,000 list price </a:t>
            </a:r>
          </a:p>
          <a:p>
            <a:pPr marL="457200" lvl="1" indent="-285750"/>
            <a:r>
              <a:rPr lang="en-US" sz="1400" dirty="0"/>
              <a:t>$183,600 at 55% discount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Webex WFO bundle</a:t>
            </a:r>
          </a:p>
          <a:p>
            <a:pPr marL="457200" lvl="1" indent="-285750"/>
            <a:r>
              <a:rPr lang="en-US" sz="1400" dirty="0"/>
              <a:t>$240,000 list price</a:t>
            </a:r>
          </a:p>
          <a:p>
            <a:pPr marL="457200" lvl="1" indent="-285750"/>
            <a:r>
              <a:rPr lang="en-US" sz="1400" dirty="0"/>
              <a:t>$175,200 at 27%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Non-standard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$358,800 total price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D4B25-74A6-1F42-94BB-29F71FBC5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2" y="2369052"/>
            <a:ext cx="3749365" cy="38412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20% Premium Flex agents, 80% Standard Flex agents</a:t>
            </a:r>
          </a:p>
          <a:p>
            <a:pPr marL="457200" lvl="1" indent="-285750"/>
            <a:r>
              <a:rPr lang="en-US" sz="1400" dirty="0"/>
              <a:t>$302,400 list price </a:t>
            </a:r>
          </a:p>
          <a:p>
            <a:pPr marL="457200" lvl="1" indent="-285750"/>
            <a:r>
              <a:rPr lang="en-US" sz="1400" dirty="0"/>
              <a:t>$169,344 at 44% discount (Tier 2)</a:t>
            </a:r>
          </a:p>
          <a:p>
            <a:pPr marL="457200" lvl="1" indent="-285750"/>
            <a:r>
              <a:rPr lang="en-US" sz="1400" dirty="0"/>
              <a:t>$154,224 at 49% discount (Tier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Webex WFO bundle</a:t>
            </a:r>
          </a:p>
          <a:p>
            <a:pPr marL="457200" lvl="1" indent="-285750"/>
            <a:r>
              <a:rPr lang="en-US" sz="1400" dirty="0"/>
              <a:t>$240,000 list price</a:t>
            </a:r>
          </a:p>
          <a:p>
            <a:pPr marL="457200" lvl="1" indent="-285750"/>
            <a:r>
              <a:rPr lang="en-US" sz="1400" dirty="0"/>
              <a:t>$156,000 at 35%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$310,224 total price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7504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370-1312-9044-9686-C8E0EFC7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1107996"/>
          </a:xfrm>
        </p:spPr>
        <p:txBody>
          <a:bodyPr/>
          <a:lstStyle/>
          <a:p>
            <a:r>
              <a:rPr lang="en-US"/>
              <a:t>Customer scenario: On-prem to Cloud </a:t>
            </a:r>
            <a:br>
              <a:rPr lang="en-US"/>
            </a:br>
            <a:r>
              <a:rPr lang="en-US" sz="2000"/>
              <a:t>“CCX/CCE customer looking to migrate to cloud”</a:t>
            </a:r>
            <a:br>
              <a:rPr lang="en-US" sz="2000"/>
            </a:br>
            <a:endParaRPr lang="en-US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27528-56B7-534E-BB70-75E68DAC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669" y="1847850"/>
            <a:ext cx="4294094" cy="292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CC Flex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D227D-2287-DA4E-B60C-0EF841D4E0E2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847850"/>
            <a:ext cx="5372100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Flex 3 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6299-675B-CA49-B3AA-43CD7A0CD98B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1649506" y="2331791"/>
            <a:ext cx="4294094" cy="38412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36-month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100% Premium Flex agents</a:t>
            </a:r>
          </a:p>
          <a:p>
            <a:pPr marL="457200" lvl="1" indent="-285750"/>
            <a:r>
              <a:rPr lang="en-US" sz="1400" dirty="0"/>
              <a:t>$1,224,000 list price </a:t>
            </a:r>
          </a:p>
          <a:p>
            <a:pPr marL="457200" lvl="1" indent="-285750"/>
            <a:r>
              <a:rPr lang="en-US" sz="1400" dirty="0"/>
              <a:t>$464,400 at 62.1% discount (55% + VT)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Non-standard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$464,400 total price</a:t>
            </a: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D4B25-74A6-1F42-94BB-29F71FBC5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331791"/>
            <a:ext cx="5372100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36-month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20% Premium Flex agents, 80% Standard Flex agents</a:t>
            </a:r>
          </a:p>
          <a:p>
            <a:pPr marL="457200" lvl="1" indent="-285750"/>
            <a:r>
              <a:rPr lang="en-US" sz="1400" dirty="0"/>
              <a:t>$907,200 list price </a:t>
            </a:r>
          </a:p>
          <a:p>
            <a:pPr marL="457200" lvl="1" indent="-285750"/>
            <a:r>
              <a:rPr lang="en-US" sz="1400" dirty="0"/>
              <a:t>$462,672 at 49%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$462,672 total price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217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370-1312-9044-9686-C8E0EFC7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1107996"/>
          </a:xfrm>
        </p:spPr>
        <p:txBody>
          <a:bodyPr/>
          <a:lstStyle/>
          <a:p>
            <a:r>
              <a:rPr lang="en-US"/>
              <a:t>Customer scenario - Renew Maintenance on Flex </a:t>
            </a:r>
            <a:br>
              <a:rPr lang="en-US"/>
            </a:br>
            <a:r>
              <a:rPr lang="en-US" sz="2000"/>
              <a:t>“No interest in cloud, just need to renew my maintenance”</a:t>
            </a:r>
            <a:br>
              <a:rPr lang="en-US" sz="2000"/>
            </a:br>
            <a:endParaRPr lang="en-US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27528-56B7-534E-BB70-75E68DAC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0455" y="1790700"/>
            <a:ext cx="3845859" cy="292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CC Flex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D227D-2287-DA4E-B60C-0EF841D4E0E2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790700"/>
            <a:ext cx="5372100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Flex 3 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6299-675B-CA49-B3AA-43CD7A0CD98B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1829292" y="2247901"/>
            <a:ext cx="2924913" cy="38412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100% Premium Flex agents</a:t>
            </a:r>
          </a:p>
          <a:p>
            <a:pPr marL="457200" lvl="1" indent="-285750"/>
            <a:r>
              <a:rPr lang="en-US" sz="1400" dirty="0"/>
              <a:t>$144,000 list price </a:t>
            </a:r>
          </a:p>
          <a:p>
            <a:pPr marL="457200" lvl="1" indent="-285750"/>
            <a:r>
              <a:rPr lang="en-US" sz="1400" dirty="0"/>
              <a:t>$57,600 at 60% discount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Non-standard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$57,600 total price</a:t>
            </a:r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D4B25-74A6-1F42-94BB-29F71FBC5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247901"/>
            <a:ext cx="4085674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20% Premium Flex agents, 80% Standard Flex agents</a:t>
            </a:r>
          </a:p>
          <a:p>
            <a:pPr marL="457200" lvl="1" indent="-285750"/>
            <a:r>
              <a:rPr lang="en-US" sz="1400" dirty="0"/>
              <a:t>$98,400 list price </a:t>
            </a:r>
          </a:p>
          <a:p>
            <a:pPr marL="457200" lvl="1" indent="-285750"/>
            <a:r>
              <a:rPr lang="en-US" sz="1400" dirty="0"/>
              <a:t>$59,040 at 40% discount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$59,040 total price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1119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370-1312-9044-9686-C8E0EFC7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938719"/>
          </a:xfrm>
        </p:spPr>
        <p:txBody>
          <a:bodyPr/>
          <a:lstStyle/>
          <a:p>
            <a:r>
              <a:rPr lang="en-US" dirty="0"/>
              <a:t>Customer scenario - Renew Maintenance on Flex </a:t>
            </a:r>
            <a:br>
              <a:rPr lang="en-US" dirty="0"/>
            </a:br>
            <a:r>
              <a:rPr lang="en-US" sz="2000" dirty="0"/>
              <a:t>“No interest in cloud, just need to renew my maintenance, and add 25 agents”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27528-56B7-534E-BB70-75E68DAC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0455" y="1790700"/>
            <a:ext cx="3845859" cy="292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Perpetual licenses and SWSS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D227D-2287-DA4E-B60C-0EF841D4E0E2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790700"/>
            <a:ext cx="5372100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Flex 3 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6299-675B-CA49-B3AA-43CD7A0CD98B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1829292" y="2247901"/>
            <a:ext cx="3212491" cy="38412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SWSS</a:t>
            </a:r>
          </a:p>
          <a:p>
            <a:pPr marL="516468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contract &gt;24 mos. ago with 50% SWSS discount for $35,910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additional 25 </a:t>
            </a:r>
            <a:br>
              <a:rPr lang="en-US" sz="1600" dirty="0"/>
            </a:br>
            <a:r>
              <a:rPr lang="en-US" sz="1600" dirty="0"/>
              <a:t>UCCX Premium agents</a:t>
            </a:r>
          </a:p>
          <a:p>
            <a:pPr marL="457200" lvl="1" indent="-285750"/>
            <a:r>
              <a:rPr lang="en-US" sz="1400" dirty="0"/>
              <a:t>$58,996.50 license list price $14,719.13 SWSS list price</a:t>
            </a:r>
          </a:p>
          <a:p>
            <a:pPr marL="457200" lvl="1" indent="-285750"/>
            <a:r>
              <a:rPr lang="en-US" sz="1400" dirty="0"/>
              <a:t>$36,872.81 net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$72,782.81 total price</a:t>
            </a:r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D4B25-74A6-1F42-94BB-29F71FBC5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247901"/>
            <a:ext cx="3993395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 agent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12-month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20% Premium Flex agents, 80% Standard Flex agents</a:t>
            </a:r>
          </a:p>
          <a:p>
            <a:pPr marL="457200" lvl="1" indent="-285750"/>
            <a:r>
              <a:rPr lang="en-US" sz="1400" dirty="0"/>
              <a:t>$98,400 list price </a:t>
            </a:r>
          </a:p>
          <a:p>
            <a:pPr marL="457200" lvl="1" indent="-285750"/>
            <a:r>
              <a:rPr lang="en-US" sz="1400" dirty="0"/>
              <a:t>$59,040 at 40% discount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Quote for additional 25 Flex agents (20 Standard + 5 Premium)</a:t>
            </a:r>
          </a:p>
          <a:p>
            <a:pPr marL="457200" lvl="1" indent="-285750"/>
            <a:r>
              <a:rPr lang="en-US" sz="1400" dirty="0"/>
              <a:t>$12,300 additional Flex list price</a:t>
            </a:r>
          </a:p>
          <a:p>
            <a:pPr marL="457200" lvl="1" indent="-285750"/>
            <a:r>
              <a:rPr lang="en-US" sz="1400" dirty="0"/>
              <a:t>Entire deal now gets 44% discount</a:t>
            </a:r>
          </a:p>
          <a:p>
            <a:pPr marL="457200" lvl="1" indent="-285750"/>
            <a:r>
              <a:rPr lang="en-US" sz="1400" dirty="0"/>
              <a:t>$6,888 net price for new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$61,992 total price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2213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55322-63EE-EF47-B75A-D452E364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692497"/>
          </a:xfrm>
        </p:spPr>
        <p:txBody>
          <a:bodyPr/>
          <a:lstStyle/>
          <a:p>
            <a:r>
              <a:rPr lang="en-US" dirty="0"/>
              <a:t>Customer Scenario</a:t>
            </a:r>
            <a:br>
              <a:rPr lang="en-US" dirty="0"/>
            </a:br>
            <a:r>
              <a:rPr lang="en-US" sz="2000" dirty="0"/>
              <a:t>Seasonality – Webex CC and Webex CCE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C73A389-2C05-0DB7-2C91-BC644CCE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Overage SKUs added to every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Overage SKUs now same price and discount as committed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Overage SKUs used for any usage above committed values</a:t>
            </a:r>
          </a:p>
          <a:p>
            <a:pPr marL="457200" lvl="1" indent="-285750"/>
            <a:r>
              <a:rPr lang="en-US" sz="1600"/>
              <a:t>Agents</a:t>
            </a:r>
          </a:p>
          <a:p>
            <a:pPr marL="457200" lvl="1" indent="-285750"/>
            <a:r>
              <a:rPr lang="en-US" sz="1600"/>
              <a:t>Ports</a:t>
            </a:r>
          </a:p>
          <a:p>
            <a:pPr marL="457200" lvl="1" indent="-285750"/>
            <a:r>
              <a:rPr lang="en-US" sz="1600"/>
              <a:t>Webex WFO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Billed in arrears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Additional usage does not increase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8271CD-AEF4-5A40-A925-B6313B7A03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00" r="25000"/>
          <a:stretch/>
        </p:blipFill>
        <p:spPr>
          <a:xfrm>
            <a:off x="8467494" y="0"/>
            <a:ext cx="3724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55322-63EE-EF47-B75A-D452E364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692497"/>
          </a:xfrm>
        </p:spPr>
        <p:txBody>
          <a:bodyPr/>
          <a:lstStyle/>
          <a:p>
            <a:r>
              <a:rPr lang="en-US" dirty="0"/>
              <a:t>Customer Scenario</a:t>
            </a:r>
            <a:br>
              <a:rPr lang="en-US" dirty="0"/>
            </a:br>
            <a:r>
              <a:rPr lang="en-US" sz="2000" dirty="0"/>
              <a:t>Seasonality – On-Premises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Placeholder 5" descr="A few people in an office&#10;&#10;Description automatically generated with low confidence">
            <a:extLst>
              <a:ext uri="{FF2B5EF4-FFF2-40B4-BE49-F238E27FC236}">
                <a16:creationId xmlns:a16="http://schemas.microsoft.com/office/drawing/2014/main" id="{76AEEC89-D412-1242-A0E5-32833C95951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37454" r="5192"/>
          <a:stretch/>
        </p:blipFill>
        <p:spPr>
          <a:xfrm>
            <a:off x="8400585" y="0"/>
            <a:ext cx="3791413" cy="685800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C73A389-2C05-0DB7-2C91-BC644CCEA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790700"/>
            <a:ext cx="7107973" cy="44196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Overage SKUs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Smart Licensing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Usage reported to Smart License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goes into out-of-compliance state if usage is above committed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 is to create a second Flex subscription for short term licenses to get back in compliance</a:t>
            </a:r>
          </a:p>
          <a:p>
            <a:pPr marL="457200" lvl="1" indent="-285750"/>
            <a:r>
              <a:rPr lang="en-US" dirty="0"/>
              <a:t>Agents</a:t>
            </a:r>
          </a:p>
          <a:p>
            <a:pPr marL="457200" lvl="1" indent="-285750"/>
            <a:r>
              <a:rPr lang="en-US" dirty="0"/>
              <a:t>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Flex billing terms available</a:t>
            </a:r>
          </a:p>
          <a:p>
            <a:endParaRPr lang="en-US" dirty="0"/>
          </a:p>
          <a:p>
            <a:r>
              <a:rPr lang="en-US" dirty="0"/>
              <a:t>Note: Webex WFO *does* have overage SKUs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2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9E28-CE0A-4F4C-AD69-3DE158ADF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Usage Based Add-ons</a:t>
            </a:r>
          </a:p>
        </p:txBody>
      </p:sp>
    </p:spTree>
    <p:extLst>
      <p:ext uri="{BB962C8B-B14F-4D97-AF65-F5344CB8AC3E}">
        <p14:creationId xmlns:p14="http://schemas.microsoft.com/office/powerpoint/2010/main" val="794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4D77D-A9C1-722C-4104-D79EE6B3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29" y="440114"/>
            <a:ext cx="4528161" cy="59777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10F69B-6BD0-CD4A-9C6D-1F83163D71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552700" cy="3238500"/>
          </a:xfrm>
        </p:spPr>
        <p:txBody>
          <a:bodyPr>
            <a:normAutofit/>
          </a:bodyPr>
          <a:lstStyle/>
          <a:p>
            <a:r>
              <a:rPr lang="en-US" dirty="0"/>
              <a:t>Overage SKUs added to every order</a:t>
            </a:r>
          </a:p>
          <a:p>
            <a:r>
              <a:rPr lang="en-US" dirty="0"/>
              <a:t>Billed monthly in arrears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6CF7F-198F-0D41-A2DA-A5274EE1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j-lt"/>
              </a:rPr>
              <a:t>Overages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711C688-2D01-AB4B-BA2F-0844408FB3F9}"/>
              </a:ext>
            </a:extLst>
          </p:cNvPr>
          <p:cNvSpPr/>
          <p:nvPr/>
        </p:nvSpPr>
        <p:spPr>
          <a:xfrm>
            <a:off x="6096000" y="3785192"/>
            <a:ext cx="4418290" cy="2632694"/>
          </a:xfrm>
          <a:prstGeom prst="frame">
            <a:avLst>
              <a:gd name="adj1" fmla="val 2688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18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E14DA-AEDF-3DDA-67D3-52411CA0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64" y="609599"/>
            <a:ext cx="4423393" cy="58082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10F69B-6BD0-CD4A-9C6D-1F83163D71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552700" cy="3238500"/>
          </a:xfrm>
        </p:spPr>
        <p:txBody>
          <a:bodyPr>
            <a:normAutofit/>
          </a:bodyPr>
          <a:lstStyle/>
          <a:p>
            <a:r>
              <a:rPr lang="en-US" dirty="0" err="1"/>
              <a:t>Dialogflow</a:t>
            </a:r>
            <a:r>
              <a:rPr lang="en-US" dirty="0"/>
              <a:t> ES and </a:t>
            </a:r>
            <a:r>
              <a:rPr lang="en-US" dirty="0" err="1"/>
              <a:t>Dialogflow</a:t>
            </a:r>
            <a:r>
              <a:rPr lang="en-US" dirty="0"/>
              <a:t> CX SKUs added to every order</a:t>
            </a:r>
          </a:p>
          <a:p>
            <a:r>
              <a:rPr lang="en-US" dirty="0"/>
              <a:t>Billed monthly in arrears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6CF7F-198F-0D41-A2DA-A5274EE1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j-lt"/>
              </a:rPr>
              <a:t>Google CCAI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711C688-2D01-AB4B-BA2F-0844408FB3F9}"/>
              </a:ext>
            </a:extLst>
          </p:cNvPr>
          <p:cNvSpPr/>
          <p:nvPr/>
        </p:nvSpPr>
        <p:spPr>
          <a:xfrm>
            <a:off x="6096000" y="1679943"/>
            <a:ext cx="4418290" cy="4706044"/>
          </a:xfrm>
          <a:prstGeom prst="frame">
            <a:avLst>
              <a:gd name="adj1" fmla="val 1485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5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5725" r="8076" b="4700"/>
          <a:stretch/>
        </p:blipFill>
        <p:spPr>
          <a:xfrm>
            <a:off x="0" y="1"/>
            <a:ext cx="12192000" cy="685266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ABB1798B-56A4-8C45-90FD-1C17C0A8DDB1}"/>
              </a:ext>
            </a:extLst>
          </p:cNvPr>
          <p:cNvSpPr txBox="1">
            <a:spLocks/>
          </p:cNvSpPr>
          <p:nvPr/>
        </p:nvSpPr>
        <p:spPr>
          <a:xfrm>
            <a:off x="3839815" y="3852187"/>
            <a:ext cx="4512372" cy="85964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200" b="0" i="0" kern="1200" dirty="0">
                <a:solidFill>
                  <a:srgbClr val="676767"/>
                </a:solidFill>
                <a:latin typeface="+mj-lt"/>
                <a:ea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5867" dirty="0">
                <a:solidFill>
                  <a:schemeClr val="bg2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Why</a:t>
            </a:r>
          </a:p>
          <a:p>
            <a:pPr algn="ctr">
              <a:lnSpc>
                <a:spcPct val="90000"/>
              </a:lnSpc>
            </a:pPr>
            <a:r>
              <a:rPr lang="en-US" sz="5867" dirty="0">
                <a:solidFill>
                  <a:srgbClr val="92D050"/>
                </a:solidFill>
                <a:latin typeface="CiscoSansTT ExtraLight" charset="0"/>
                <a:ea typeface="CiscoSansTT ExtraLight" charset="0"/>
                <a:cs typeface="CiscoSansTT ExtraLight" charset="0"/>
              </a:rPr>
              <a:t>Flex?</a:t>
            </a:r>
          </a:p>
        </p:txBody>
      </p:sp>
    </p:spTree>
    <p:extLst>
      <p:ext uri="{BB962C8B-B14F-4D97-AF65-F5344CB8AC3E}">
        <p14:creationId xmlns:p14="http://schemas.microsoft.com/office/powerpoint/2010/main" val="13060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556CD-3C34-FC6F-5501-A04E52F8A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75"/>
          <a:stretch/>
        </p:blipFill>
        <p:spPr>
          <a:xfrm>
            <a:off x="6096000" y="472013"/>
            <a:ext cx="4418290" cy="63859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10F69B-6BD0-CD4A-9C6D-1F83163D71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499" y="2971800"/>
            <a:ext cx="3734687" cy="3238500"/>
          </a:xfrm>
        </p:spPr>
        <p:txBody>
          <a:bodyPr>
            <a:normAutofit/>
          </a:bodyPr>
          <a:lstStyle/>
          <a:p>
            <a:r>
              <a:rPr lang="en-US" dirty="0"/>
              <a:t>Webex Connect Premium Uncommitted SKUs added to every order</a:t>
            </a:r>
          </a:p>
          <a:p>
            <a:r>
              <a:rPr lang="en-US" dirty="0"/>
              <a:t>Billed monthly in arrears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6CF7F-198F-0D41-A2DA-A5274EE1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j-lt"/>
              </a:rPr>
              <a:t>Digital Channels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711C688-2D01-AB4B-BA2F-0844408FB3F9}"/>
              </a:ext>
            </a:extLst>
          </p:cNvPr>
          <p:cNvSpPr/>
          <p:nvPr/>
        </p:nvSpPr>
        <p:spPr>
          <a:xfrm>
            <a:off x="6096000" y="472012"/>
            <a:ext cx="4418290" cy="6385987"/>
          </a:xfrm>
          <a:prstGeom prst="frame">
            <a:avLst>
              <a:gd name="adj1" fmla="val 1485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87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6ABC-818C-0946-9F28-24BBE725A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Booked – What’s Left? </a:t>
            </a:r>
          </a:p>
        </p:txBody>
      </p:sp>
    </p:spTree>
    <p:extLst>
      <p:ext uri="{BB962C8B-B14F-4D97-AF65-F5344CB8AC3E}">
        <p14:creationId xmlns:p14="http://schemas.microsoft.com/office/powerpoint/2010/main" val="36007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88E3-91B7-45EC-8741-D22C257A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to Ship – Process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ECE3B-2949-43C7-A794-51E1117D3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EFF43-29BA-4912-9CDA-7AB4A7F8E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814305"/>
            <a:r>
              <a:rPr lang="en-US"/>
              <a:t>BRKCCT-1002</a:t>
            </a:r>
            <a:endParaRPr lang="en-US" dirty="0"/>
          </a:p>
        </p:txBody>
      </p:sp>
      <p:sp>
        <p:nvSpPr>
          <p:cNvPr id="5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BE6A4A84-EEB7-4700-8504-62FBC109050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34174" y="2707283"/>
            <a:ext cx="1872837" cy="103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12" tIns="0" rIns="72009" bIns="45727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GB" sz="1600" noProof="1">
                <a:latin typeface="+mn-lt"/>
                <a:cs typeface="Calibri" pitchFamily="34" charset="0"/>
              </a:rPr>
              <a:t>Partner submits an order in CCW with </a:t>
            </a:r>
            <a:r>
              <a:rPr lang="en-GB" sz="1600" b="1" noProof="1">
                <a:latin typeface="+mn-lt"/>
                <a:cs typeface="Calibri" pitchFamily="34" charset="0"/>
              </a:rPr>
              <a:t>Requested Start Date (RSD)</a:t>
            </a:r>
          </a:p>
        </p:txBody>
      </p:sp>
      <p:sp>
        <p:nvSpPr>
          <p:cNvPr id="6" name="Text Box 57" descr="© INSCALE GmbH, 26.05.2010&#10;http://www.presentationload.com/">
            <a:extLst>
              <a:ext uri="{FF2B5EF4-FFF2-40B4-BE49-F238E27FC236}">
                <a16:creationId xmlns:a16="http://schemas.microsoft.com/office/drawing/2014/main" id="{F05E08AB-A829-4267-A944-E4A2CC0AE8F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110619" y="2365794"/>
            <a:ext cx="1919963" cy="140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12" tIns="0" rIns="72009" bIns="4572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noProof="1">
                <a:latin typeface="+mn-lt"/>
                <a:cs typeface="Calibri" pitchFamily="34" charset="0"/>
              </a:rPr>
              <a:t>SO Hold Release Request submitted</a:t>
            </a:r>
          </a:p>
          <a:p>
            <a:pPr algn="ctr">
              <a:spcBef>
                <a:spcPct val="50000"/>
              </a:spcBef>
            </a:pPr>
            <a:r>
              <a:rPr lang="en-GB" sz="1600" noProof="1">
                <a:latin typeface="+mn-lt"/>
                <a:cs typeface="Calibri" pitchFamily="34" charset="0"/>
              </a:rPr>
              <a:t>A2Q requirements are met by the Partner</a:t>
            </a:r>
          </a:p>
        </p:txBody>
      </p:sp>
      <p:sp>
        <p:nvSpPr>
          <p:cNvPr id="8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23FC6CC0-0E57-40D9-90CD-EE8416AE367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385539" y="4299570"/>
            <a:ext cx="1794869" cy="53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12" tIns="0" rIns="72009" bIns="4572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noProof="1">
                <a:latin typeface="+mn-lt"/>
                <a:cs typeface="Calibri" pitchFamily="34" charset="0"/>
              </a:rPr>
              <a:t>Pre-subscription hold is removed</a:t>
            </a:r>
          </a:p>
        </p:txBody>
      </p:sp>
      <p:sp>
        <p:nvSpPr>
          <p:cNvPr id="9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48D3D63B-6B29-463C-AEB7-5CD4D462B6F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52607" y="4299570"/>
            <a:ext cx="1937040" cy="7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12" tIns="0" rIns="72009" bIns="4572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noProof="1">
                <a:latin typeface="+mn-lt"/>
                <a:cs typeface="Calibri" pitchFamily="34" charset="0"/>
              </a:rPr>
              <a:t>Order goes on Pre-subscription hold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1D735-4486-4E2F-84C5-C01C6677A72A}"/>
              </a:ext>
            </a:extLst>
          </p:cNvPr>
          <p:cNvSpPr>
            <a:spLocks/>
          </p:cNvSpPr>
          <p:nvPr/>
        </p:nvSpPr>
        <p:spPr bwMode="auto">
          <a:xfrm>
            <a:off x="713318" y="3743113"/>
            <a:ext cx="10714567" cy="304800"/>
          </a:xfrm>
          <a:custGeom>
            <a:avLst/>
            <a:gdLst>
              <a:gd name="T0" fmla="*/ 3506 w 3556"/>
              <a:gd name="T1" fmla="*/ 0 h 100"/>
              <a:gd name="T2" fmla="*/ 50 w 3556"/>
              <a:gd name="T3" fmla="*/ 0 h 100"/>
              <a:gd name="T4" fmla="*/ 0 w 3556"/>
              <a:gd name="T5" fmla="*/ 50 h 100"/>
              <a:gd name="T6" fmla="*/ 50 w 3556"/>
              <a:gd name="T7" fmla="*/ 100 h 100"/>
              <a:gd name="T8" fmla="*/ 3506 w 3556"/>
              <a:gd name="T9" fmla="*/ 100 h 100"/>
              <a:gd name="T10" fmla="*/ 3556 w 3556"/>
              <a:gd name="T11" fmla="*/ 50 h 100"/>
              <a:gd name="T12" fmla="*/ 3506 w 3556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6" h="100">
                <a:moveTo>
                  <a:pt x="3506" y="0"/>
                </a:moveTo>
                <a:cubicBezTo>
                  <a:pt x="50" y="0"/>
                  <a:pt x="50" y="0"/>
                  <a:pt x="50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8"/>
                  <a:pt x="23" y="100"/>
                  <a:pt x="50" y="100"/>
                </a:cubicBezTo>
                <a:cubicBezTo>
                  <a:pt x="3506" y="100"/>
                  <a:pt x="3506" y="100"/>
                  <a:pt x="3506" y="100"/>
                </a:cubicBezTo>
                <a:cubicBezTo>
                  <a:pt x="3534" y="100"/>
                  <a:pt x="3556" y="78"/>
                  <a:pt x="3556" y="50"/>
                </a:cubicBezTo>
                <a:cubicBezTo>
                  <a:pt x="3556" y="22"/>
                  <a:pt x="3534" y="0"/>
                  <a:pt x="3506" y="0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63C3EB4-C428-41E1-96CE-61C45F938352}"/>
              </a:ext>
            </a:extLst>
          </p:cNvPr>
          <p:cNvSpPr>
            <a:spLocks/>
          </p:cNvSpPr>
          <p:nvPr/>
        </p:nvSpPr>
        <p:spPr bwMode="auto">
          <a:xfrm>
            <a:off x="713318" y="3743113"/>
            <a:ext cx="2114551" cy="302683"/>
          </a:xfrm>
          <a:custGeom>
            <a:avLst/>
            <a:gdLst>
              <a:gd name="T0" fmla="*/ 652 w 702"/>
              <a:gd name="T1" fmla="*/ 0 h 100"/>
              <a:gd name="T2" fmla="*/ 50 w 702"/>
              <a:gd name="T3" fmla="*/ 0 h 100"/>
              <a:gd name="T4" fmla="*/ 0 w 702"/>
              <a:gd name="T5" fmla="*/ 50 h 100"/>
              <a:gd name="T6" fmla="*/ 50 w 702"/>
              <a:gd name="T7" fmla="*/ 100 h 100"/>
              <a:gd name="T8" fmla="*/ 652 w 702"/>
              <a:gd name="T9" fmla="*/ 100 h 100"/>
              <a:gd name="T10" fmla="*/ 702 w 702"/>
              <a:gd name="T11" fmla="*/ 50 h 100"/>
              <a:gd name="T12" fmla="*/ 652 w 702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2" h="100">
                <a:moveTo>
                  <a:pt x="652" y="0"/>
                </a:moveTo>
                <a:cubicBezTo>
                  <a:pt x="50" y="0"/>
                  <a:pt x="50" y="0"/>
                  <a:pt x="50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652" y="100"/>
                  <a:pt x="652" y="100"/>
                  <a:pt x="652" y="100"/>
                </a:cubicBezTo>
                <a:cubicBezTo>
                  <a:pt x="679" y="100"/>
                  <a:pt x="702" y="77"/>
                  <a:pt x="702" y="50"/>
                </a:cubicBezTo>
                <a:cubicBezTo>
                  <a:pt x="702" y="22"/>
                  <a:pt x="679" y="0"/>
                  <a:pt x="652" y="0"/>
                </a:cubicBezTo>
              </a:path>
            </a:pathLst>
          </a:custGeom>
          <a:solidFill>
            <a:srgbClr val="01BC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D3AC2AE-D33B-4FAE-B99A-BF27C1D5EEA4}"/>
              </a:ext>
            </a:extLst>
          </p:cNvPr>
          <p:cNvSpPr>
            <a:spLocks/>
          </p:cNvSpPr>
          <p:nvPr/>
        </p:nvSpPr>
        <p:spPr bwMode="auto">
          <a:xfrm>
            <a:off x="713318" y="3743113"/>
            <a:ext cx="2114551" cy="302683"/>
          </a:xfrm>
          <a:custGeom>
            <a:avLst/>
            <a:gdLst>
              <a:gd name="T0" fmla="*/ 652 w 702"/>
              <a:gd name="T1" fmla="*/ 0 h 100"/>
              <a:gd name="T2" fmla="*/ 50 w 702"/>
              <a:gd name="T3" fmla="*/ 0 h 100"/>
              <a:gd name="T4" fmla="*/ 0 w 702"/>
              <a:gd name="T5" fmla="*/ 50 h 100"/>
              <a:gd name="T6" fmla="*/ 50 w 702"/>
              <a:gd name="T7" fmla="*/ 100 h 100"/>
              <a:gd name="T8" fmla="*/ 652 w 702"/>
              <a:gd name="T9" fmla="*/ 100 h 100"/>
              <a:gd name="T10" fmla="*/ 702 w 702"/>
              <a:gd name="T11" fmla="*/ 50 h 100"/>
              <a:gd name="T12" fmla="*/ 652 w 702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2" h="100">
                <a:moveTo>
                  <a:pt x="652" y="0"/>
                </a:moveTo>
                <a:cubicBezTo>
                  <a:pt x="50" y="0"/>
                  <a:pt x="50" y="0"/>
                  <a:pt x="50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652" y="100"/>
                  <a:pt x="652" y="100"/>
                  <a:pt x="652" y="100"/>
                </a:cubicBezTo>
                <a:cubicBezTo>
                  <a:pt x="679" y="100"/>
                  <a:pt x="702" y="77"/>
                  <a:pt x="702" y="50"/>
                </a:cubicBezTo>
                <a:cubicBezTo>
                  <a:pt x="702" y="22"/>
                  <a:pt x="679" y="0"/>
                  <a:pt x="652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dirty="0">
                <a:solidFill>
                  <a:schemeClr val="bg1">
                    <a:lumMod val="85000"/>
                  </a:schemeClr>
                </a:solidFill>
                <a:latin typeface="CiscoSansTT" panose="020B0503020201020303" pitchFamily="34" charset="0"/>
              </a:rPr>
              <a:t>Step 1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2A26790-0BB3-4DD3-A4E6-6A12BD81A0E6}"/>
              </a:ext>
            </a:extLst>
          </p:cNvPr>
          <p:cNvSpPr>
            <a:spLocks/>
          </p:cNvSpPr>
          <p:nvPr/>
        </p:nvSpPr>
        <p:spPr bwMode="auto">
          <a:xfrm>
            <a:off x="2865968" y="3743113"/>
            <a:ext cx="2110317" cy="302683"/>
          </a:xfrm>
          <a:custGeom>
            <a:avLst/>
            <a:gdLst>
              <a:gd name="T0" fmla="*/ 651 w 701"/>
              <a:gd name="T1" fmla="*/ 0 h 100"/>
              <a:gd name="T2" fmla="*/ 50 w 701"/>
              <a:gd name="T3" fmla="*/ 0 h 100"/>
              <a:gd name="T4" fmla="*/ 0 w 701"/>
              <a:gd name="T5" fmla="*/ 50 h 100"/>
              <a:gd name="T6" fmla="*/ 50 w 701"/>
              <a:gd name="T7" fmla="*/ 100 h 100"/>
              <a:gd name="T8" fmla="*/ 651 w 701"/>
              <a:gd name="T9" fmla="*/ 100 h 100"/>
              <a:gd name="T10" fmla="*/ 701 w 701"/>
              <a:gd name="T11" fmla="*/ 50 h 100"/>
              <a:gd name="T12" fmla="*/ 651 w 701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100">
                <a:moveTo>
                  <a:pt x="651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651" y="100"/>
                  <a:pt x="651" y="100"/>
                  <a:pt x="651" y="100"/>
                </a:cubicBezTo>
                <a:cubicBezTo>
                  <a:pt x="679" y="100"/>
                  <a:pt x="701" y="77"/>
                  <a:pt x="701" y="50"/>
                </a:cubicBezTo>
                <a:cubicBezTo>
                  <a:pt x="701" y="22"/>
                  <a:pt x="679" y="0"/>
                  <a:pt x="651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dirty="0">
                <a:solidFill>
                  <a:schemeClr val="bg1">
                    <a:lumMod val="85000"/>
                  </a:schemeClr>
                </a:solidFill>
                <a:latin typeface="CiscoSansTT" panose="020B0503020201020303" pitchFamily="34" charset="0"/>
              </a:rPr>
              <a:t>Step 2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1B67DD60-3C80-487F-AE98-13FF9353E0A5}"/>
              </a:ext>
            </a:extLst>
          </p:cNvPr>
          <p:cNvSpPr>
            <a:spLocks/>
          </p:cNvSpPr>
          <p:nvPr/>
        </p:nvSpPr>
        <p:spPr bwMode="auto">
          <a:xfrm>
            <a:off x="5016502" y="3743113"/>
            <a:ext cx="2112433" cy="302683"/>
          </a:xfrm>
          <a:custGeom>
            <a:avLst/>
            <a:gdLst>
              <a:gd name="T0" fmla="*/ 651 w 701"/>
              <a:gd name="T1" fmla="*/ 0 h 100"/>
              <a:gd name="T2" fmla="*/ 50 w 701"/>
              <a:gd name="T3" fmla="*/ 0 h 100"/>
              <a:gd name="T4" fmla="*/ 0 w 701"/>
              <a:gd name="T5" fmla="*/ 50 h 100"/>
              <a:gd name="T6" fmla="*/ 50 w 701"/>
              <a:gd name="T7" fmla="*/ 100 h 100"/>
              <a:gd name="T8" fmla="*/ 651 w 701"/>
              <a:gd name="T9" fmla="*/ 100 h 100"/>
              <a:gd name="T10" fmla="*/ 701 w 701"/>
              <a:gd name="T11" fmla="*/ 50 h 100"/>
              <a:gd name="T12" fmla="*/ 651 w 701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100">
                <a:moveTo>
                  <a:pt x="651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651" y="100"/>
                  <a:pt x="651" y="100"/>
                  <a:pt x="651" y="100"/>
                </a:cubicBezTo>
                <a:cubicBezTo>
                  <a:pt x="679" y="100"/>
                  <a:pt x="701" y="77"/>
                  <a:pt x="701" y="50"/>
                </a:cubicBezTo>
                <a:cubicBezTo>
                  <a:pt x="701" y="22"/>
                  <a:pt x="679" y="0"/>
                  <a:pt x="651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dirty="0">
                <a:solidFill>
                  <a:schemeClr val="bg1">
                    <a:lumMod val="85000"/>
                  </a:schemeClr>
                </a:solidFill>
                <a:latin typeface="CiscoSansTT" panose="020B0503020201020303" pitchFamily="34" charset="0"/>
              </a:rPr>
              <a:t>Step 3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32AF1313-4786-4B1C-A808-2F9886471B5C}"/>
              </a:ext>
            </a:extLst>
          </p:cNvPr>
          <p:cNvSpPr>
            <a:spLocks/>
          </p:cNvSpPr>
          <p:nvPr/>
        </p:nvSpPr>
        <p:spPr bwMode="auto">
          <a:xfrm>
            <a:off x="7164918" y="3743113"/>
            <a:ext cx="2114551" cy="302683"/>
          </a:xfrm>
          <a:custGeom>
            <a:avLst/>
            <a:gdLst>
              <a:gd name="T0" fmla="*/ 652 w 702"/>
              <a:gd name="T1" fmla="*/ 0 h 100"/>
              <a:gd name="T2" fmla="*/ 50 w 702"/>
              <a:gd name="T3" fmla="*/ 0 h 100"/>
              <a:gd name="T4" fmla="*/ 0 w 702"/>
              <a:gd name="T5" fmla="*/ 50 h 100"/>
              <a:gd name="T6" fmla="*/ 50 w 702"/>
              <a:gd name="T7" fmla="*/ 100 h 100"/>
              <a:gd name="T8" fmla="*/ 652 w 702"/>
              <a:gd name="T9" fmla="*/ 100 h 100"/>
              <a:gd name="T10" fmla="*/ 702 w 702"/>
              <a:gd name="T11" fmla="*/ 50 h 100"/>
              <a:gd name="T12" fmla="*/ 652 w 702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2" h="100">
                <a:moveTo>
                  <a:pt x="652" y="0"/>
                </a:moveTo>
                <a:cubicBezTo>
                  <a:pt x="50" y="0"/>
                  <a:pt x="50" y="0"/>
                  <a:pt x="50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652" y="100"/>
                  <a:pt x="652" y="100"/>
                  <a:pt x="652" y="100"/>
                </a:cubicBezTo>
                <a:cubicBezTo>
                  <a:pt x="679" y="100"/>
                  <a:pt x="702" y="77"/>
                  <a:pt x="702" y="50"/>
                </a:cubicBezTo>
                <a:cubicBezTo>
                  <a:pt x="702" y="22"/>
                  <a:pt x="679" y="0"/>
                  <a:pt x="652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dirty="0">
                <a:solidFill>
                  <a:schemeClr val="bg1">
                    <a:lumMod val="85000"/>
                  </a:schemeClr>
                </a:solidFill>
                <a:latin typeface="CiscoSansTT" panose="020B0503020201020303" pitchFamily="34" charset="0"/>
              </a:rPr>
              <a:t>Step 4</a:t>
            </a: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E3818A04-ACE1-4D62-A900-66DE0D985ED0}"/>
              </a:ext>
            </a:extLst>
          </p:cNvPr>
          <p:cNvSpPr>
            <a:spLocks/>
          </p:cNvSpPr>
          <p:nvPr/>
        </p:nvSpPr>
        <p:spPr bwMode="auto">
          <a:xfrm>
            <a:off x="9315452" y="3743113"/>
            <a:ext cx="2112433" cy="302683"/>
          </a:xfrm>
          <a:custGeom>
            <a:avLst/>
            <a:gdLst>
              <a:gd name="T0" fmla="*/ 651 w 701"/>
              <a:gd name="T1" fmla="*/ 0 h 100"/>
              <a:gd name="T2" fmla="*/ 50 w 701"/>
              <a:gd name="T3" fmla="*/ 0 h 100"/>
              <a:gd name="T4" fmla="*/ 0 w 701"/>
              <a:gd name="T5" fmla="*/ 50 h 100"/>
              <a:gd name="T6" fmla="*/ 50 w 701"/>
              <a:gd name="T7" fmla="*/ 100 h 100"/>
              <a:gd name="T8" fmla="*/ 651 w 701"/>
              <a:gd name="T9" fmla="*/ 100 h 100"/>
              <a:gd name="T10" fmla="*/ 701 w 701"/>
              <a:gd name="T11" fmla="*/ 50 h 100"/>
              <a:gd name="T12" fmla="*/ 651 w 701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100">
                <a:moveTo>
                  <a:pt x="651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651" y="100"/>
                  <a:pt x="651" y="100"/>
                  <a:pt x="651" y="100"/>
                </a:cubicBezTo>
                <a:cubicBezTo>
                  <a:pt x="679" y="100"/>
                  <a:pt x="701" y="77"/>
                  <a:pt x="701" y="50"/>
                </a:cubicBezTo>
                <a:cubicBezTo>
                  <a:pt x="701" y="22"/>
                  <a:pt x="679" y="0"/>
                  <a:pt x="651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dirty="0">
                <a:solidFill>
                  <a:schemeClr val="bg1">
                    <a:lumMod val="85000"/>
                  </a:schemeClr>
                </a:solidFill>
                <a:latin typeface="CiscoSansTT" panose="020B0503020201020303" pitchFamily="34" charset="0"/>
              </a:rPr>
              <a:t>Step 5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62F388B-1912-435F-BA8D-584EA2B5E11E}"/>
              </a:ext>
            </a:extLst>
          </p:cNvPr>
          <p:cNvSpPr>
            <a:spLocks/>
          </p:cNvSpPr>
          <p:nvPr/>
        </p:nvSpPr>
        <p:spPr bwMode="auto">
          <a:xfrm>
            <a:off x="713318" y="3743113"/>
            <a:ext cx="2114551" cy="302683"/>
          </a:xfrm>
          <a:custGeom>
            <a:avLst/>
            <a:gdLst>
              <a:gd name="T0" fmla="*/ 652 w 702"/>
              <a:gd name="T1" fmla="*/ 0 h 100"/>
              <a:gd name="T2" fmla="*/ 50 w 702"/>
              <a:gd name="T3" fmla="*/ 0 h 100"/>
              <a:gd name="T4" fmla="*/ 0 w 702"/>
              <a:gd name="T5" fmla="*/ 50 h 100"/>
              <a:gd name="T6" fmla="*/ 50 w 702"/>
              <a:gd name="T7" fmla="*/ 100 h 100"/>
              <a:gd name="T8" fmla="*/ 652 w 702"/>
              <a:gd name="T9" fmla="*/ 100 h 100"/>
              <a:gd name="T10" fmla="*/ 702 w 702"/>
              <a:gd name="T11" fmla="*/ 50 h 100"/>
              <a:gd name="T12" fmla="*/ 652 w 702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2" h="100">
                <a:moveTo>
                  <a:pt x="652" y="0"/>
                </a:moveTo>
                <a:cubicBezTo>
                  <a:pt x="50" y="0"/>
                  <a:pt x="50" y="0"/>
                  <a:pt x="50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652" y="100"/>
                  <a:pt x="652" y="100"/>
                  <a:pt x="652" y="100"/>
                </a:cubicBezTo>
                <a:cubicBezTo>
                  <a:pt x="679" y="100"/>
                  <a:pt x="702" y="77"/>
                  <a:pt x="702" y="50"/>
                </a:cubicBezTo>
                <a:cubicBezTo>
                  <a:pt x="702" y="22"/>
                  <a:pt x="679" y="0"/>
                  <a:pt x="652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67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3185B0A2-8301-4A11-89CB-DD8E4C957D22}"/>
              </a:ext>
            </a:extLst>
          </p:cNvPr>
          <p:cNvSpPr>
            <a:spLocks/>
          </p:cNvSpPr>
          <p:nvPr/>
        </p:nvSpPr>
        <p:spPr bwMode="auto">
          <a:xfrm>
            <a:off x="2865968" y="3743113"/>
            <a:ext cx="2110317" cy="302683"/>
          </a:xfrm>
          <a:custGeom>
            <a:avLst/>
            <a:gdLst>
              <a:gd name="T0" fmla="*/ 651 w 701"/>
              <a:gd name="T1" fmla="*/ 0 h 100"/>
              <a:gd name="T2" fmla="*/ 50 w 701"/>
              <a:gd name="T3" fmla="*/ 0 h 100"/>
              <a:gd name="T4" fmla="*/ 0 w 701"/>
              <a:gd name="T5" fmla="*/ 50 h 100"/>
              <a:gd name="T6" fmla="*/ 50 w 701"/>
              <a:gd name="T7" fmla="*/ 100 h 100"/>
              <a:gd name="T8" fmla="*/ 651 w 701"/>
              <a:gd name="T9" fmla="*/ 100 h 100"/>
              <a:gd name="T10" fmla="*/ 701 w 701"/>
              <a:gd name="T11" fmla="*/ 50 h 100"/>
              <a:gd name="T12" fmla="*/ 651 w 701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100">
                <a:moveTo>
                  <a:pt x="651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651" y="100"/>
                  <a:pt x="651" y="100"/>
                  <a:pt x="651" y="100"/>
                </a:cubicBezTo>
                <a:cubicBezTo>
                  <a:pt x="679" y="100"/>
                  <a:pt x="701" y="77"/>
                  <a:pt x="701" y="50"/>
                </a:cubicBezTo>
                <a:cubicBezTo>
                  <a:pt x="701" y="22"/>
                  <a:pt x="679" y="0"/>
                  <a:pt x="651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67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89C44A69-5666-48EF-ADEA-F0774065835E}"/>
              </a:ext>
            </a:extLst>
          </p:cNvPr>
          <p:cNvSpPr>
            <a:spLocks/>
          </p:cNvSpPr>
          <p:nvPr/>
        </p:nvSpPr>
        <p:spPr bwMode="auto">
          <a:xfrm>
            <a:off x="5016502" y="3743113"/>
            <a:ext cx="2112433" cy="302683"/>
          </a:xfrm>
          <a:custGeom>
            <a:avLst/>
            <a:gdLst>
              <a:gd name="T0" fmla="*/ 651 w 701"/>
              <a:gd name="T1" fmla="*/ 0 h 100"/>
              <a:gd name="T2" fmla="*/ 50 w 701"/>
              <a:gd name="T3" fmla="*/ 0 h 100"/>
              <a:gd name="T4" fmla="*/ 0 w 701"/>
              <a:gd name="T5" fmla="*/ 50 h 100"/>
              <a:gd name="T6" fmla="*/ 50 w 701"/>
              <a:gd name="T7" fmla="*/ 100 h 100"/>
              <a:gd name="T8" fmla="*/ 651 w 701"/>
              <a:gd name="T9" fmla="*/ 100 h 100"/>
              <a:gd name="T10" fmla="*/ 701 w 701"/>
              <a:gd name="T11" fmla="*/ 50 h 100"/>
              <a:gd name="T12" fmla="*/ 651 w 701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100">
                <a:moveTo>
                  <a:pt x="651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651" y="100"/>
                  <a:pt x="651" y="100"/>
                  <a:pt x="651" y="100"/>
                </a:cubicBezTo>
                <a:cubicBezTo>
                  <a:pt x="679" y="100"/>
                  <a:pt x="701" y="77"/>
                  <a:pt x="701" y="50"/>
                </a:cubicBezTo>
                <a:cubicBezTo>
                  <a:pt x="701" y="22"/>
                  <a:pt x="679" y="0"/>
                  <a:pt x="651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67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9E97C2E9-7E94-483D-AD3F-ED48B86FF4EC}"/>
              </a:ext>
            </a:extLst>
          </p:cNvPr>
          <p:cNvSpPr>
            <a:spLocks/>
          </p:cNvSpPr>
          <p:nvPr/>
        </p:nvSpPr>
        <p:spPr bwMode="auto">
          <a:xfrm>
            <a:off x="7164918" y="3743113"/>
            <a:ext cx="2114551" cy="302683"/>
          </a:xfrm>
          <a:custGeom>
            <a:avLst/>
            <a:gdLst>
              <a:gd name="T0" fmla="*/ 652 w 702"/>
              <a:gd name="T1" fmla="*/ 0 h 100"/>
              <a:gd name="T2" fmla="*/ 50 w 702"/>
              <a:gd name="T3" fmla="*/ 0 h 100"/>
              <a:gd name="T4" fmla="*/ 0 w 702"/>
              <a:gd name="T5" fmla="*/ 50 h 100"/>
              <a:gd name="T6" fmla="*/ 50 w 702"/>
              <a:gd name="T7" fmla="*/ 100 h 100"/>
              <a:gd name="T8" fmla="*/ 652 w 702"/>
              <a:gd name="T9" fmla="*/ 100 h 100"/>
              <a:gd name="T10" fmla="*/ 702 w 702"/>
              <a:gd name="T11" fmla="*/ 50 h 100"/>
              <a:gd name="T12" fmla="*/ 652 w 702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2" h="100">
                <a:moveTo>
                  <a:pt x="652" y="0"/>
                </a:moveTo>
                <a:cubicBezTo>
                  <a:pt x="50" y="0"/>
                  <a:pt x="50" y="0"/>
                  <a:pt x="50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652" y="100"/>
                  <a:pt x="652" y="100"/>
                  <a:pt x="652" y="100"/>
                </a:cubicBezTo>
                <a:cubicBezTo>
                  <a:pt x="679" y="100"/>
                  <a:pt x="702" y="77"/>
                  <a:pt x="702" y="50"/>
                </a:cubicBezTo>
                <a:cubicBezTo>
                  <a:pt x="702" y="22"/>
                  <a:pt x="679" y="0"/>
                  <a:pt x="652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67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B15CD797-401D-4361-8E9B-F7184E9D893A}"/>
              </a:ext>
            </a:extLst>
          </p:cNvPr>
          <p:cNvSpPr>
            <a:spLocks/>
          </p:cNvSpPr>
          <p:nvPr/>
        </p:nvSpPr>
        <p:spPr bwMode="auto">
          <a:xfrm>
            <a:off x="9315452" y="3743113"/>
            <a:ext cx="2112433" cy="302683"/>
          </a:xfrm>
          <a:custGeom>
            <a:avLst/>
            <a:gdLst>
              <a:gd name="T0" fmla="*/ 651 w 701"/>
              <a:gd name="T1" fmla="*/ 0 h 100"/>
              <a:gd name="T2" fmla="*/ 50 w 701"/>
              <a:gd name="T3" fmla="*/ 0 h 100"/>
              <a:gd name="T4" fmla="*/ 0 w 701"/>
              <a:gd name="T5" fmla="*/ 50 h 100"/>
              <a:gd name="T6" fmla="*/ 50 w 701"/>
              <a:gd name="T7" fmla="*/ 100 h 100"/>
              <a:gd name="T8" fmla="*/ 651 w 701"/>
              <a:gd name="T9" fmla="*/ 100 h 100"/>
              <a:gd name="T10" fmla="*/ 701 w 701"/>
              <a:gd name="T11" fmla="*/ 50 h 100"/>
              <a:gd name="T12" fmla="*/ 651 w 701"/>
              <a:gd name="T13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100">
                <a:moveTo>
                  <a:pt x="651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651" y="100"/>
                  <a:pt x="651" y="100"/>
                  <a:pt x="651" y="100"/>
                </a:cubicBezTo>
                <a:cubicBezTo>
                  <a:pt x="679" y="100"/>
                  <a:pt x="701" y="77"/>
                  <a:pt x="701" y="50"/>
                </a:cubicBezTo>
                <a:cubicBezTo>
                  <a:pt x="701" y="22"/>
                  <a:pt x="679" y="0"/>
                  <a:pt x="651" y="0"/>
                </a:cubicBezTo>
              </a:path>
            </a:pathLst>
          </a:cu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67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69EAFDA0-ECDE-E544-8773-D1E67EBB36E7}"/>
              </a:ext>
            </a:extLst>
          </p:cNvPr>
          <p:cNvSpPr/>
          <p:nvPr/>
        </p:nvSpPr>
        <p:spPr>
          <a:xfrm>
            <a:off x="8071663" y="2373181"/>
            <a:ext cx="279072" cy="1365161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AE725EB-88D0-2E43-9C29-A1DFF1DC414B}"/>
              </a:ext>
            </a:extLst>
          </p:cNvPr>
          <p:cNvSpPr/>
          <p:nvPr/>
        </p:nvSpPr>
        <p:spPr>
          <a:xfrm rot="10800000">
            <a:off x="10333379" y="4052953"/>
            <a:ext cx="279072" cy="1365161"/>
          </a:xfrm>
          <a:prstGeom prst="down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547070-9BE2-6B44-8CB9-1CF666E3F881}"/>
              </a:ext>
            </a:extLst>
          </p:cNvPr>
          <p:cNvSpPr txBox="1"/>
          <p:nvPr/>
        </p:nvSpPr>
        <p:spPr>
          <a:xfrm>
            <a:off x="7380029" y="1483048"/>
            <a:ext cx="1662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Order is provisioned - If RSD is past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0A5C8-7EE6-6F45-B8A2-E519F1DF831D}"/>
              </a:ext>
            </a:extLst>
          </p:cNvPr>
          <p:cNvSpPr txBox="1"/>
          <p:nvPr/>
        </p:nvSpPr>
        <p:spPr>
          <a:xfrm>
            <a:off x="9704361" y="5424265"/>
            <a:ext cx="1723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Order is Provisioned</a:t>
            </a:r>
          </a:p>
        </p:txBody>
      </p:sp>
      <p:sp>
        <p:nvSpPr>
          <p:cNvPr id="26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610E643C-D790-154B-9B39-D89C0622AE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523740" y="2376811"/>
            <a:ext cx="1619275" cy="53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12" tIns="0" rIns="72009" bIns="4572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noProof="1">
                <a:latin typeface="+mn-lt"/>
                <a:cs typeface="Calibri" pitchFamily="34" charset="0"/>
              </a:rPr>
              <a:t>Order awaiting RSD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9EC60-AEAC-6E04-6313-80FFC60BCB6B}"/>
              </a:ext>
            </a:extLst>
          </p:cNvPr>
          <p:cNvSpPr txBox="1"/>
          <p:nvPr/>
        </p:nvSpPr>
        <p:spPr>
          <a:xfrm>
            <a:off x="9062800" y="2963258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RSD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EDCDD8-E8E2-5F03-0ED0-48C17AEC900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654629" y="3132535"/>
            <a:ext cx="772549" cy="562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40B4BF-BBF6-C2E2-299C-E27AE41AF42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350735" y="3132535"/>
            <a:ext cx="712065" cy="562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0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0.17656 -2.59259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56 -2.59259E-6 L 0.35382 -2.59259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382 -2.59259E-6 L 0.53038 -2.59259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038 -2.59259E-6 L 0.7059 -2.59259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 animBg="1"/>
      <p:bldP spid="12" grpId="1" animBg="1"/>
      <p:bldP spid="12" grpId="2" animBg="1"/>
      <p:bldP spid="12" grpId="3" animBg="1"/>
      <p:bldP spid="12" grpId="4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10" grpId="0" animBg="1"/>
      <p:bldP spid="23" grpId="0" animBg="1"/>
      <p:bldP spid="24" grpId="0"/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983F6-5D96-0CA8-3B62-7801A46D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7" y="1306810"/>
            <a:ext cx="9718654" cy="4938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AA286-5FFB-B340-8F48-357AD328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Releasing Flex orders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D19514D-EC36-4445-B7A6-070258F2CD34}"/>
              </a:ext>
            </a:extLst>
          </p:cNvPr>
          <p:cNvSpPr/>
          <p:nvPr/>
        </p:nvSpPr>
        <p:spPr>
          <a:xfrm>
            <a:off x="981308" y="2824976"/>
            <a:ext cx="9827942" cy="1293542"/>
          </a:xfrm>
          <a:prstGeom prst="frame">
            <a:avLst>
              <a:gd name="adj1" fmla="val 345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9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93" y="308739"/>
            <a:ext cx="11184107" cy="644606"/>
          </a:xfrm>
        </p:spPr>
        <p:txBody>
          <a:bodyPr/>
          <a:lstStyle/>
          <a:p>
            <a:r>
              <a:rPr lang="en-US"/>
              <a:t>Specialized Partner – Partner Managed example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70993" y="1084067"/>
            <a:ext cx="11506146" cy="5240216"/>
            <a:chOff x="143663" y="1064173"/>
            <a:chExt cx="11506145" cy="4310858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 flipV="1">
              <a:off x="175903" y="1064173"/>
              <a:ext cx="11473905" cy="1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143663" y="5322894"/>
              <a:ext cx="11465113" cy="521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150740" y="4221276"/>
              <a:ext cx="11490275" cy="32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V="1">
              <a:off x="175903" y="2329945"/>
              <a:ext cx="11473905" cy="21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H="1">
            <a:off x="373083" y="1113803"/>
            <a:ext cx="9975" cy="511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860913" y="1091501"/>
            <a:ext cx="1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01"/>
          <p:cNvGrpSpPr>
            <a:grpSpLocks/>
          </p:cNvGrpSpPr>
          <p:nvPr/>
        </p:nvGrpSpPr>
        <p:grpSpPr bwMode="auto">
          <a:xfrm>
            <a:off x="2897338" y="1587542"/>
            <a:ext cx="1110171" cy="733965"/>
            <a:chOff x="1097280" y="2155277"/>
            <a:chExt cx="914400" cy="597894"/>
          </a:xfrm>
        </p:grpSpPr>
        <p:sp>
          <p:nvSpPr>
            <p:cNvPr id="21" name="Flowchart: Process 56"/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Partner Booked Order in CCW</a:t>
              </a:r>
            </a:p>
          </p:txBody>
        </p:sp>
        <p:sp>
          <p:nvSpPr>
            <p:cNvPr id="22" name="Flowchart: Process 57"/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CCW</a:t>
              </a:r>
            </a:p>
          </p:txBody>
        </p:sp>
      </p:grpSp>
      <p:grpSp>
        <p:nvGrpSpPr>
          <p:cNvPr id="23" name="Group 101"/>
          <p:cNvGrpSpPr>
            <a:grpSpLocks/>
          </p:cNvGrpSpPr>
          <p:nvPr/>
        </p:nvGrpSpPr>
        <p:grpSpPr bwMode="auto">
          <a:xfrm>
            <a:off x="2883136" y="2889369"/>
            <a:ext cx="1124373" cy="733965"/>
            <a:chOff x="1097280" y="2155277"/>
            <a:chExt cx="914400" cy="597894"/>
          </a:xfrm>
        </p:grpSpPr>
        <p:sp>
          <p:nvSpPr>
            <p:cNvPr id="24" name="Flowchart: Process 56"/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A2Q Team removes the order from Hold</a:t>
              </a:r>
            </a:p>
          </p:txBody>
        </p:sp>
        <p:sp>
          <p:nvSpPr>
            <p:cNvPr id="25" name="Flowchart: Process 57"/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CCW</a:t>
              </a:r>
            </a:p>
          </p:txBody>
        </p:sp>
      </p:grpSp>
      <p:grpSp>
        <p:nvGrpSpPr>
          <p:cNvPr id="44" name="Group 101"/>
          <p:cNvGrpSpPr>
            <a:grpSpLocks/>
          </p:cNvGrpSpPr>
          <p:nvPr/>
        </p:nvGrpSpPr>
        <p:grpSpPr bwMode="auto">
          <a:xfrm>
            <a:off x="5194546" y="1899573"/>
            <a:ext cx="1296164" cy="733965"/>
            <a:chOff x="1097280" y="2155277"/>
            <a:chExt cx="914400" cy="597894"/>
          </a:xfrm>
        </p:grpSpPr>
        <p:sp>
          <p:nvSpPr>
            <p:cNvPr id="45" name="Flowchart: Process 56"/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Provision Webex Contact Center</a:t>
              </a:r>
            </a:p>
          </p:txBody>
        </p:sp>
        <p:sp>
          <p:nvSpPr>
            <p:cNvPr id="46" name="Flowchart: Process 57"/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Control Hub</a:t>
              </a:r>
            </a:p>
          </p:txBody>
        </p:sp>
      </p:grpSp>
      <p:cxnSp>
        <p:nvCxnSpPr>
          <p:cNvPr id="48" name="Elbow Connector 47"/>
          <p:cNvCxnSpPr>
            <a:cxnSpLocks/>
            <a:stCxn id="86" idx="3"/>
            <a:endCxn id="92" idx="2"/>
          </p:cNvCxnSpPr>
          <p:nvPr/>
        </p:nvCxnSpPr>
        <p:spPr>
          <a:xfrm flipV="1">
            <a:off x="4014609" y="1982989"/>
            <a:ext cx="589969" cy="2375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</p:cNvCxnSpPr>
          <p:nvPr/>
        </p:nvCxnSpPr>
        <p:spPr>
          <a:xfrm flipH="1">
            <a:off x="1279441" y="1102696"/>
            <a:ext cx="14732" cy="51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988" y="1636801"/>
            <a:ext cx="975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3233" y="3479932"/>
            <a:ext cx="97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Cisco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70993" y="5242181"/>
            <a:ext cx="100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Customer</a:t>
            </a:r>
          </a:p>
        </p:txBody>
      </p:sp>
      <p:grpSp>
        <p:nvGrpSpPr>
          <p:cNvPr id="57" name="Group 101">
            <a:extLst>
              <a:ext uri="{FF2B5EF4-FFF2-40B4-BE49-F238E27FC236}">
                <a16:creationId xmlns:a16="http://schemas.microsoft.com/office/drawing/2014/main" id="{D590B005-7681-4652-84FC-28A052151D4D}"/>
              </a:ext>
            </a:extLst>
          </p:cNvPr>
          <p:cNvGrpSpPr>
            <a:grpSpLocks/>
          </p:cNvGrpSpPr>
          <p:nvPr/>
        </p:nvGrpSpPr>
        <p:grpSpPr bwMode="auto">
          <a:xfrm>
            <a:off x="1345199" y="1608372"/>
            <a:ext cx="1110171" cy="733965"/>
            <a:chOff x="1097280" y="2155277"/>
            <a:chExt cx="914400" cy="597894"/>
          </a:xfrm>
        </p:grpSpPr>
        <p:sp>
          <p:nvSpPr>
            <p:cNvPr id="65" name="Flowchart: Process 56">
              <a:extLst>
                <a:ext uri="{FF2B5EF4-FFF2-40B4-BE49-F238E27FC236}">
                  <a16:creationId xmlns:a16="http://schemas.microsoft.com/office/drawing/2014/main" id="{62B5F02A-599E-4208-BFD7-0E12E3C89C25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Partner Submits A2Q</a:t>
              </a:r>
            </a:p>
          </p:txBody>
        </p:sp>
        <p:sp>
          <p:nvSpPr>
            <p:cNvPr id="67" name="Flowchart: Process 57">
              <a:extLst>
                <a:ext uri="{FF2B5EF4-FFF2-40B4-BE49-F238E27FC236}">
                  <a16:creationId xmlns:a16="http://schemas.microsoft.com/office/drawing/2014/main" id="{1D17E0E2-DFBA-4D4D-A3B7-965C00312196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Smartsheet</a:t>
              </a:r>
            </a:p>
          </p:txBody>
        </p:sp>
      </p:grpSp>
      <p:grpSp>
        <p:nvGrpSpPr>
          <p:cNvPr id="72" name="Group 101">
            <a:extLst>
              <a:ext uri="{FF2B5EF4-FFF2-40B4-BE49-F238E27FC236}">
                <a16:creationId xmlns:a16="http://schemas.microsoft.com/office/drawing/2014/main" id="{539AA45E-4AC3-40AB-B120-9047DEAD70A4}"/>
              </a:ext>
            </a:extLst>
          </p:cNvPr>
          <p:cNvGrpSpPr>
            <a:grpSpLocks/>
          </p:cNvGrpSpPr>
          <p:nvPr/>
        </p:nvGrpSpPr>
        <p:grpSpPr bwMode="auto">
          <a:xfrm>
            <a:off x="1341543" y="2905706"/>
            <a:ext cx="1110171" cy="733965"/>
            <a:chOff x="1097280" y="2155277"/>
            <a:chExt cx="914400" cy="597894"/>
          </a:xfrm>
        </p:grpSpPr>
        <p:sp>
          <p:nvSpPr>
            <p:cNvPr id="73" name="Flowchart: Process 56">
              <a:extLst>
                <a:ext uri="{FF2B5EF4-FFF2-40B4-BE49-F238E27FC236}">
                  <a16:creationId xmlns:a16="http://schemas.microsoft.com/office/drawing/2014/main" id="{0344AAA3-EC79-44AB-9F65-BF8F413990BA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Cisco Reviews and Approves A2Q</a:t>
              </a:r>
            </a:p>
          </p:txBody>
        </p:sp>
        <p:sp>
          <p:nvSpPr>
            <p:cNvPr id="74" name="Flowchart: Process 57">
              <a:extLst>
                <a:ext uri="{FF2B5EF4-FFF2-40B4-BE49-F238E27FC236}">
                  <a16:creationId xmlns:a16="http://schemas.microsoft.com/office/drawing/2014/main" id="{CF08271A-7271-4C44-9DDE-C6DABA31357D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Email</a:t>
              </a:r>
            </a:p>
          </p:txBody>
        </p:sp>
      </p:grpSp>
      <p:cxnSp>
        <p:nvCxnSpPr>
          <p:cNvPr id="75" name="Elbow Connector 47">
            <a:extLst>
              <a:ext uri="{FF2B5EF4-FFF2-40B4-BE49-F238E27FC236}">
                <a16:creationId xmlns:a16="http://schemas.microsoft.com/office/drawing/2014/main" id="{8AE55D66-A275-48AD-831F-F238AFD7656E}"/>
              </a:ext>
            </a:extLst>
          </p:cNvPr>
          <p:cNvCxnSpPr>
            <a:cxnSpLocks/>
            <a:stCxn id="73" idx="3"/>
            <a:endCxn id="21" idx="1"/>
          </p:cNvCxnSpPr>
          <p:nvPr/>
        </p:nvCxnSpPr>
        <p:spPr>
          <a:xfrm flipV="1">
            <a:off x="2451714" y="1868337"/>
            <a:ext cx="445624" cy="13181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B6D7270-64CD-4318-8319-17F16AA78B1A}"/>
              </a:ext>
            </a:extLst>
          </p:cNvPr>
          <p:cNvCxnSpPr>
            <a:cxnSpLocks/>
            <a:stCxn id="67" idx="2"/>
            <a:endCxn id="73" idx="0"/>
          </p:cNvCxnSpPr>
          <p:nvPr/>
        </p:nvCxnSpPr>
        <p:spPr>
          <a:xfrm flipH="1">
            <a:off x="1896629" y="2342337"/>
            <a:ext cx="3656" cy="56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3534B59-F147-497B-A85E-54860CD6FBC9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3445323" y="2321507"/>
            <a:ext cx="7101" cy="56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01">
            <a:extLst>
              <a:ext uri="{FF2B5EF4-FFF2-40B4-BE49-F238E27FC236}">
                <a16:creationId xmlns:a16="http://schemas.microsoft.com/office/drawing/2014/main" id="{9A500E4D-3C66-43F8-A44A-E800597240C1}"/>
              </a:ext>
            </a:extLst>
          </p:cNvPr>
          <p:cNvGrpSpPr>
            <a:grpSpLocks/>
          </p:cNvGrpSpPr>
          <p:nvPr/>
        </p:nvGrpSpPr>
        <p:grpSpPr bwMode="auto">
          <a:xfrm>
            <a:off x="2890236" y="4077529"/>
            <a:ext cx="1124373" cy="733965"/>
            <a:chOff x="1097280" y="2155277"/>
            <a:chExt cx="914400" cy="597894"/>
          </a:xfrm>
        </p:grpSpPr>
        <p:sp>
          <p:nvSpPr>
            <p:cNvPr id="86" name="Flowchart: Process 56">
              <a:extLst>
                <a:ext uri="{FF2B5EF4-FFF2-40B4-BE49-F238E27FC236}">
                  <a16:creationId xmlns:a16="http://schemas.microsoft.com/office/drawing/2014/main" id="{92CC49F0-A398-495F-94DC-58D101589108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CSM is assigned</a:t>
              </a:r>
            </a:p>
          </p:txBody>
        </p:sp>
        <p:sp>
          <p:nvSpPr>
            <p:cNvPr id="87" name="Flowchart: Process 57">
              <a:extLst>
                <a:ext uri="{FF2B5EF4-FFF2-40B4-BE49-F238E27FC236}">
                  <a16:creationId xmlns:a16="http://schemas.microsoft.com/office/drawing/2014/main" id="{E2B10AD3-4030-4A16-8D8F-AEFB8F8DD8AC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Email</a:t>
              </a:r>
            </a:p>
          </p:txBody>
        </p: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C7E792-00B0-4091-9CFE-F9E368730093}"/>
              </a:ext>
            </a:extLst>
          </p:cNvPr>
          <p:cNvCxnSpPr>
            <a:cxnSpLocks/>
            <a:stCxn id="25" idx="2"/>
            <a:endCxn id="86" idx="0"/>
          </p:cNvCxnSpPr>
          <p:nvPr/>
        </p:nvCxnSpPr>
        <p:spPr>
          <a:xfrm>
            <a:off x="3445323" y="3623334"/>
            <a:ext cx="7100" cy="45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101">
            <a:extLst>
              <a:ext uri="{FF2B5EF4-FFF2-40B4-BE49-F238E27FC236}">
                <a16:creationId xmlns:a16="http://schemas.microsoft.com/office/drawing/2014/main" id="{FBE6C20F-CB3D-481E-A530-C5917272E74F}"/>
              </a:ext>
            </a:extLst>
          </p:cNvPr>
          <p:cNvGrpSpPr>
            <a:grpSpLocks/>
          </p:cNvGrpSpPr>
          <p:nvPr/>
        </p:nvGrpSpPr>
        <p:grpSpPr bwMode="auto">
          <a:xfrm>
            <a:off x="4049492" y="1249024"/>
            <a:ext cx="1110171" cy="733965"/>
            <a:chOff x="1097280" y="2155277"/>
            <a:chExt cx="914400" cy="597894"/>
          </a:xfrm>
        </p:grpSpPr>
        <p:sp>
          <p:nvSpPr>
            <p:cNvPr id="91" name="Flowchart: Process 56">
              <a:extLst>
                <a:ext uri="{FF2B5EF4-FFF2-40B4-BE49-F238E27FC236}">
                  <a16:creationId xmlns:a16="http://schemas.microsoft.com/office/drawing/2014/main" id="{C5E7CA70-8C52-4A3D-91EB-D4ECE176BA95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Project Manager, Deployment Engineer and other resources identified</a:t>
              </a:r>
            </a:p>
          </p:txBody>
        </p:sp>
        <p:sp>
          <p:nvSpPr>
            <p:cNvPr id="92" name="Flowchart: Process 57">
              <a:extLst>
                <a:ext uri="{FF2B5EF4-FFF2-40B4-BE49-F238E27FC236}">
                  <a16:creationId xmlns:a16="http://schemas.microsoft.com/office/drawing/2014/main" id="{AF04D422-A529-41D2-B4FF-96A9DA80391B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endParaRPr lang="en-US" sz="80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4" name="Diamond 93">
            <a:extLst>
              <a:ext uri="{FF2B5EF4-FFF2-40B4-BE49-F238E27FC236}">
                <a16:creationId xmlns:a16="http://schemas.microsoft.com/office/drawing/2014/main" id="{10A39F43-6BA8-49B7-96B2-800AD1E37395}"/>
              </a:ext>
            </a:extLst>
          </p:cNvPr>
          <p:cNvSpPr/>
          <p:nvPr/>
        </p:nvSpPr>
        <p:spPr>
          <a:xfrm>
            <a:off x="6693217" y="1241390"/>
            <a:ext cx="1212249" cy="85657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kern="0">
                <a:solidFill>
                  <a:srgbClr val="4D4D4C">
                    <a:lumMod val="75000"/>
                  </a:srgbClr>
                </a:solidFill>
                <a:latin typeface="Arial"/>
              </a:rPr>
              <a:t>Telephony is VPOP</a:t>
            </a:r>
          </a:p>
        </p:txBody>
      </p:sp>
      <p:grpSp>
        <p:nvGrpSpPr>
          <p:cNvPr id="96" name="Group 101">
            <a:extLst>
              <a:ext uri="{FF2B5EF4-FFF2-40B4-BE49-F238E27FC236}">
                <a16:creationId xmlns:a16="http://schemas.microsoft.com/office/drawing/2014/main" id="{911EFB3A-BECF-41E1-AFA2-7CE0FECFDAD4}"/>
              </a:ext>
            </a:extLst>
          </p:cNvPr>
          <p:cNvGrpSpPr>
            <a:grpSpLocks/>
          </p:cNvGrpSpPr>
          <p:nvPr/>
        </p:nvGrpSpPr>
        <p:grpSpPr bwMode="auto">
          <a:xfrm>
            <a:off x="6737607" y="3985695"/>
            <a:ext cx="1124373" cy="733965"/>
            <a:chOff x="1097280" y="2155277"/>
            <a:chExt cx="914400" cy="597894"/>
          </a:xfrm>
        </p:grpSpPr>
        <p:sp>
          <p:nvSpPr>
            <p:cNvPr id="97" name="Flowchart: Process 56">
              <a:extLst>
                <a:ext uri="{FF2B5EF4-FFF2-40B4-BE49-F238E27FC236}">
                  <a16:creationId xmlns:a16="http://schemas.microsoft.com/office/drawing/2014/main" id="{1A96B14B-C634-4456-BA89-66984BE8BB40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CSM, Voice Team, Partner and Customer to work on integration</a:t>
              </a:r>
            </a:p>
          </p:txBody>
        </p:sp>
        <p:sp>
          <p:nvSpPr>
            <p:cNvPr id="98" name="Flowchart: Process 57">
              <a:extLst>
                <a:ext uri="{FF2B5EF4-FFF2-40B4-BE49-F238E27FC236}">
                  <a16:creationId xmlns:a16="http://schemas.microsoft.com/office/drawing/2014/main" id="{A3F6C652-43F6-44E6-982D-0DF63E74C3D0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SBC</a:t>
              </a:r>
            </a:p>
          </p:txBody>
        </p:sp>
      </p:grpSp>
      <p:grpSp>
        <p:nvGrpSpPr>
          <p:cNvPr id="99" name="Group 101">
            <a:extLst>
              <a:ext uri="{FF2B5EF4-FFF2-40B4-BE49-F238E27FC236}">
                <a16:creationId xmlns:a16="http://schemas.microsoft.com/office/drawing/2014/main" id="{B6FF4191-AE2B-44C5-95EE-91D02BD83610}"/>
              </a:ext>
            </a:extLst>
          </p:cNvPr>
          <p:cNvGrpSpPr>
            <a:grpSpLocks/>
          </p:cNvGrpSpPr>
          <p:nvPr/>
        </p:nvGrpSpPr>
        <p:grpSpPr bwMode="auto">
          <a:xfrm>
            <a:off x="6737607" y="2985112"/>
            <a:ext cx="1124373" cy="733965"/>
            <a:chOff x="1097280" y="2155277"/>
            <a:chExt cx="914400" cy="597894"/>
          </a:xfrm>
        </p:grpSpPr>
        <p:sp>
          <p:nvSpPr>
            <p:cNvPr id="103" name="Flowchart: Process 56">
              <a:extLst>
                <a:ext uri="{FF2B5EF4-FFF2-40B4-BE49-F238E27FC236}">
                  <a16:creationId xmlns:a16="http://schemas.microsoft.com/office/drawing/2014/main" id="{8F9411B5-8036-4A36-A34C-AF919662E38D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CSM will open a Ticket</a:t>
              </a:r>
            </a:p>
          </p:txBody>
        </p:sp>
        <p:sp>
          <p:nvSpPr>
            <p:cNvPr id="104" name="Flowchart: Process 57">
              <a:extLst>
                <a:ext uri="{FF2B5EF4-FFF2-40B4-BE49-F238E27FC236}">
                  <a16:creationId xmlns:a16="http://schemas.microsoft.com/office/drawing/2014/main" id="{1D2B5623-64C6-4F94-9C67-8AD23609D3F2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Jira</a:t>
              </a:r>
            </a:p>
          </p:txBody>
        </p:sp>
      </p:grpSp>
      <p:grpSp>
        <p:nvGrpSpPr>
          <p:cNvPr id="105" name="Group 101">
            <a:extLst>
              <a:ext uri="{FF2B5EF4-FFF2-40B4-BE49-F238E27FC236}">
                <a16:creationId xmlns:a16="http://schemas.microsoft.com/office/drawing/2014/main" id="{709D0548-F74E-43FF-B961-9CA5B9236DE2}"/>
              </a:ext>
            </a:extLst>
          </p:cNvPr>
          <p:cNvGrpSpPr>
            <a:grpSpLocks/>
          </p:cNvGrpSpPr>
          <p:nvPr/>
        </p:nvGrpSpPr>
        <p:grpSpPr bwMode="auto">
          <a:xfrm>
            <a:off x="8089475" y="1616006"/>
            <a:ext cx="1296164" cy="733965"/>
            <a:chOff x="1097280" y="2155277"/>
            <a:chExt cx="914400" cy="597894"/>
          </a:xfrm>
        </p:grpSpPr>
        <p:sp>
          <p:nvSpPr>
            <p:cNvPr id="106" name="Flowchart: Process 56">
              <a:extLst>
                <a:ext uri="{FF2B5EF4-FFF2-40B4-BE49-F238E27FC236}">
                  <a16:creationId xmlns:a16="http://schemas.microsoft.com/office/drawing/2014/main" id="{28CF9F7A-A976-4864-A1C3-EA0B5F992D05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Partner completes discovery, requirement validation and configuration of tenant</a:t>
              </a:r>
            </a:p>
          </p:txBody>
        </p:sp>
        <p:sp>
          <p:nvSpPr>
            <p:cNvPr id="107" name="Flowchart: Process 57">
              <a:extLst>
                <a:ext uri="{FF2B5EF4-FFF2-40B4-BE49-F238E27FC236}">
                  <a16:creationId xmlns:a16="http://schemas.microsoft.com/office/drawing/2014/main" id="{5211A4BC-F553-4301-B6F8-BA30D735D3E4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Control Hub</a:t>
              </a:r>
            </a:p>
          </p:txBody>
        </p:sp>
      </p:grpSp>
      <p:grpSp>
        <p:nvGrpSpPr>
          <p:cNvPr id="109" name="Group 101">
            <a:extLst>
              <a:ext uri="{FF2B5EF4-FFF2-40B4-BE49-F238E27FC236}">
                <a16:creationId xmlns:a16="http://schemas.microsoft.com/office/drawing/2014/main" id="{61B7DCB7-1DD9-40D5-B7A7-BED8F4BE873A}"/>
              </a:ext>
            </a:extLst>
          </p:cNvPr>
          <p:cNvGrpSpPr>
            <a:grpSpLocks/>
          </p:cNvGrpSpPr>
          <p:nvPr/>
        </p:nvGrpSpPr>
        <p:grpSpPr bwMode="auto">
          <a:xfrm>
            <a:off x="8096109" y="5300595"/>
            <a:ext cx="1296164" cy="733965"/>
            <a:chOff x="1097280" y="2155277"/>
            <a:chExt cx="914400" cy="597894"/>
          </a:xfrm>
        </p:grpSpPr>
        <p:sp>
          <p:nvSpPr>
            <p:cNvPr id="110" name="Flowchart: Process 56">
              <a:extLst>
                <a:ext uri="{FF2B5EF4-FFF2-40B4-BE49-F238E27FC236}">
                  <a16:creationId xmlns:a16="http://schemas.microsoft.com/office/drawing/2014/main" id="{E83E7E88-E5CB-478E-ADD0-997379A308FA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Customer sign off on requirement and completes UAT Testing</a:t>
              </a:r>
            </a:p>
          </p:txBody>
        </p:sp>
        <p:sp>
          <p:nvSpPr>
            <p:cNvPr id="111" name="Flowchart: Process 57">
              <a:extLst>
                <a:ext uri="{FF2B5EF4-FFF2-40B4-BE49-F238E27FC236}">
                  <a16:creationId xmlns:a16="http://schemas.microsoft.com/office/drawing/2014/main" id="{51EFE6F9-A577-4C91-B80B-A1271EF04C22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Jira</a:t>
              </a:r>
            </a:p>
          </p:txBody>
        </p: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AEB31E6-3986-4D24-995E-AEE171CE2F7A}"/>
              </a:ext>
            </a:extLst>
          </p:cNvPr>
          <p:cNvCxnSpPr>
            <a:cxnSpLocks/>
            <a:stCxn id="107" idx="2"/>
            <a:endCxn id="110" idx="0"/>
          </p:cNvCxnSpPr>
          <p:nvPr/>
        </p:nvCxnSpPr>
        <p:spPr>
          <a:xfrm>
            <a:off x="8737557" y="2349971"/>
            <a:ext cx="6634" cy="295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47">
            <a:extLst>
              <a:ext uri="{FF2B5EF4-FFF2-40B4-BE49-F238E27FC236}">
                <a16:creationId xmlns:a16="http://schemas.microsoft.com/office/drawing/2014/main" id="{F5CF4F6A-C779-4B0E-8506-8BE52F232E15}"/>
              </a:ext>
            </a:extLst>
          </p:cNvPr>
          <p:cNvCxnSpPr>
            <a:cxnSpLocks/>
            <a:stCxn id="91" idx="3"/>
            <a:endCxn id="45" idx="0"/>
          </p:cNvCxnSpPr>
          <p:nvPr/>
        </p:nvCxnSpPr>
        <p:spPr>
          <a:xfrm>
            <a:off x="5159663" y="1529819"/>
            <a:ext cx="682965" cy="369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47">
            <a:extLst>
              <a:ext uri="{FF2B5EF4-FFF2-40B4-BE49-F238E27FC236}">
                <a16:creationId xmlns:a16="http://schemas.microsoft.com/office/drawing/2014/main" id="{AFAC9E60-C0EB-47D7-B4E3-5ABDD1FCA907}"/>
              </a:ext>
            </a:extLst>
          </p:cNvPr>
          <p:cNvCxnSpPr>
            <a:cxnSpLocks/>
            <a:stCxn id="45" idx="3"/>
            <a:endCxn id="94" idx="1"/>
          </p:cNvCxnSpPr>
          <p:nvPr/>
        </p:nvCxnSpPr>
        <p:spPr>
          <a:xfrm flipV="1">
            <a:off x="6490710" y="1669679"/>
            <a:ext cx="202507" cy="5106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4D21E68-6FAE-45B3-A176-EEA637C521C5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>
            <a:off x="7299794" y="3719077"/>
            <a:ext cx="0" cy="26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01">
            <a:extLst>
              <a:ext uri="{FF2B5EF4-FFF2-40B4-BE49-F238E27FC236}">
                <a16:creationId xmlns:a16="http://schemas.microsoft.com/office/drawing/2014/main" id="{BE9C5CEF-B244-44F8-921E-8D0973C642CC}"/>
              </a:ext>
            </a:extLst>
          </p:cNvPr>
          <p:cNvGrpSpPr>
            <a:grpSpLocks/>
          </p:cNvGrpSpPr>
          <p:nvPr/>
        </p:nvGrpSpPr>
        <p:grpSpPr bwMode="auto">
          <a:xfrm>
            <a:off x="9490901" y="1604916"/>
            <a:ext cx="1296164" cy="733965"/>
            <a:chOff x="1097280" y="2155277"/>
            <a:chExt cx="914400" cy="597894"/>
          </a:xfrm>
        </p:grpSpPr>
        <p:sp>
          <p:nvSpPr>
            <p:cNvPr id="130" name="Flowchart: Process 56">
              <a:extLst>
                <a:ext uri="{FF2B5EF4-FFF2-40B4-BE49-F238E27FC236}">
                  <a16:creationId xmlns:a16="http://schemas.microsoft.com/office/drawing/2014/main" id="{7C263E76-F55B-4B86-8114-47B56A7127F1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Partner delivers Agent, Supervisor and Admin Training</a:t>
              </a:r>
            </a:p>
          </p:txBody>
        </p:sp>
        <p:sp>
          <p:nvSpPr>
            <p:cNvPr id="131" name="Flowchart: Process 57">
              <a:extLst>
                <a:ext uri="{FF2B5EF4-FFF2-40B4-BE49-F238E27FC236}">
                  <a16:creationId xmlns:a16="http://schemas.microsoft.com/office/drawing/2014/main" id="{3663C889-2D50-4CC1-931B-5DD746B556E8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Control Hub</a:t>
              </a:r>
            </a:p>
          </p:txBody>
        </p:sp>
      </p:grpSp>
      <p:grpSp>
        <p:nvGrpSpPr>
          <p:cNvPr id="132" name="Group 101">
            <a:extLst>
              <a:ext uri="{FF2B5EF4-FFF2-40B4-BE49-F238E27FC236}">
                <a16:creationId xmlns:a16="http://schemas.microsoft.com/office/drawing/2014/main" id="{9EB86F41-CE13-425B-BD44-74BB8009C749}"/>
              </a:ext>
            </a:extLst>
          </p:cNvPr>
          <p:cNvGrpSpPr>
            <a:grpSpLocks/>
          </p:cNvGrpSpPr>
          <p:nvPr/>
        </p:nvGrpSpPr>
        <p:grpSpPr bwMode="auto">
          <a:xfrm>
            <a:off x="9502624" y="5300595"/>
            <a:ext cx="1296164" cy="733965"/>
            <a:chOff x="1097280" y="2155277"/>
            <a:chExt cx="914400" cy="597894"/>
          </a:xfrm>
        </p:grpSpPr>
        <p:sp>
          <p:nvSpPr>
            <p:cNvPr id="133" name="Flowchart: Process 56">
              <a:extLst>
                <a:ext uri="{FF2B5EF4-FFF2-40B4-BE49-F238E27FC236}">
                  <a16:creationId xmlns:a16="http://schemas.microsoft.com/office/drawing/2014/main" id="{50698FCD-21AD-4A58-A1A6-D7F8532DC748}"/>
                </a:ext>
              </a:extLst>
            </p:cNvPr>
            <p:cNvSpPr/>
            <p:nvPr/>
          </p:nvSpPr>
          <p:spPr>
            <a:xfrm>
              <a:off x="1097280" y="2155277"/>
              <a:ext cx="914400" cy="457475"/>
            </a:xfrm>
            <a:prstGeom prst="flowChartProcess">
              <a:avLst/>
            </a:prstGeom>
            <a:noFill/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45720" rIns="0" anchor="ctr"/>
            <a:lstStyle/>
            <a:p>
              <a:pPr defTabSz="914377">
                <a:defRPr/>
              </a:pPr>
              <a:r>
                <a:rPr lang="en-US" sz="800" kern="0">
                  <a:solidFill>
                    <a:srgbClr val="4D4D4C">
                      <a:lumMod val="75000"/>
                    </a:srgbClr>
                  </a:solidFill>
                  <a:latin typeface="Arial"/>
                </a:rPr>
                <a:t>Customer Identifies resources for Training and schedules time</a:t>
              </a:r>
            </a:p>
          </p:txBody>
        </p:sp>
        <p:sp>
          <p:nvSpPr>
            <p:cNvPr id="134" name="Flowchart: Process 57">
              <a:extLst>
                <a:ext uri="{FF2B5EF4-FFF2-40B4-BE49-F238E27FC236}">
                  <a16:creationId xmlns:a16="http://schemas.microsoft.com/office/drawing/2014/main" id="{17FDAFF6-C36A-4057-848B-E32EF96C46E0}"/>
                </a:ext>
              </a:extLst>
            </p:cNvPr>
            <p:cNvSpPr/>
            <p:nvPr/>
          </p:nvSpPr>
          <p:spPr>
            <a:xfrm>
              <a:off x="1097280" y="2615929"/>
              <a:ext cx="914400" cy="137242"/>
            </a:xfrm>
            <a:prstGeom prst="flowChartProcess">
              <a:avLst/>
            </a:prstGeom>
            <a:solidFill>
              <a:srgbClr val="239ACC"/>
            </a:solidFill>
            <a:ln w="12700" cap="flat" cmpd="sng" algn="ctr">
              <a:solidFill>
                <a:srgbClr val="239ACC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algn="ctr" defTabSz="914377">
                <a:defRPr/>
              </a:pPr>
              <a:r>
                <a:rPr lang="en-US" sz="800" kern="0">
                  <a:solidFill>
                    <a:srgbClr val="FFFFFF"/>
                  </a:solidFill>
                  <a:latin typeface="Arial"/>
                </a:rPr>
                <a:t>Virtual </a:t>
              </a:r>
            </a:p>
          </p:txBody>
        </p:sp>
      </p:grp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5726-B9E0-4C8C-AFE3-D667C42814AA}"/>
              </a:ext>
            </a:extLst>
          </p:cNvPr>
          <p:cNvCxnSpPr>
            <a:cxnSpLocks/>
            <a:stCxn id="133" idx="0"/>
            <a:endCxn id="131" idx="2"/>
          </p:cNvCxnSpPr>
          <p:nvPr/>
        </p:nvCxnSpPr>
        <p:spPr>
          <a:xfrm flipH="1" flipV="1">
            <a:off x="10138983" y="2338881"/>
            <a:ext cx="11723" cy="296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97119D7-188C-4170-A9AD-DD208C39A970}"/>
              </a:ext>
            </a:extLst>
          </p:cNvPr>
          <p:cNvCxnSpPr>
            <a:cxnSpLocks/>
            <a:stCxn id="110" idx="3"/>
            <a:endCxn id="133" idx="1"/>
          </p:cNvCxnSpPr>
          <p:nvPr/>
        </p:nvCxnSpPr>
        <p:spPr>
          <a:xfrm>
            <a:off x="9392273" y="5581390"/>
            <a:ext cx="110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9EFAEF61-2435-427C-9B9F-ED1C6CC18CC9}"/>
              </a:ext>
            </a:extLst>
          </p:cNvPr>
          <p:cNvSpPr/>
          <p:nvPr/>
        </p:nvSpPr>
        <p:spPr>
          <a:xfrm>
            <a:off x="10923871" y="5300595"/>
            <a:ext cx="844427" cy="7339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/>
              <a:t>Go Live</a:t>
            </a:r>
          </a:p>
        </p:txBody>
      </p:sp>
      <p:cxnSp>
        <p:nvCxnSpPr>
          <p:cNvPr id="159" name="Elbow Connector 47">
            <a:extLst>
              <a:ext uri="{FF2B5EF4-FFF2-40B4-BE49-F238E27FC236}">
                <a16:creationId xmlns:a16="http://schemas.microsoft.com/office/drawing/2014/main" id="{2B5E4427-8352-4A1E-816E-6E4B3E22F527}"/>
              </a:ext>
            </a:extLst>
          </p:cNvPr>
          <p:cNvCxnSpPr>
            <a:cxnSpLocks/>
            <a:stCxn id="94" idx="3"/>
            <a:endCxn id="106" idx="1"/>
          </p:cNvCxnSpPr>
          <p:nvPr/>
        </p:nvCxnSpPr>
        <p:spPr>
          <a:xfrm>
            <a:off x="7905466" y="1669679"/>
            <a:ext cx="184009" cy="227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F0412D6-CBD6-427E-9F20-BB5B127AD01D}"/>
              </a:ext>
            </a:extLst>
          </p:cNvPr>
          <p:cNvCxnSpPr>
            <a:cxnSpLocks/>
            <a:stCxn id="94" idx="2"/>
            <a:endCxn id="103" idx="0"/>
          </p:cNvCxnSpPr>
          <p:nvPr/>
        </p:nvCxnSpPr>
        <p:spPr>
          <a:xfrm>
            <a:off x="7299342" y="2097968"/>
            <a:ext cx="452" cy="88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354352C-9503-4A08-8FE0-36FFD32B8E0E}"/>
              </a:ext>
            </a:extLst>
          </p:cNvPr>
          <p:cNvSpPr txBox="1"/>
          <p:nvPr/>
        </p:nvSpPr>
        <p:spPr>
          <a:xfrm>
            <a:off x="7257384" y="2204251"/>
            <a:ext cx="582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Y</a:t>
            </a:r>
            <a:r>
              <a:rPr lang="en-US" sz="1100">
                <a:latin typeface="+mn-lt"/>
              </a:rPr>
              <a:t>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F6B9E71-2907-4EEF-9210-9FFCF532F638}"/>
              </a:ext>
            </a:extLst>
          </p:cNvPr>
          <p:cNvSpPr txBox="1"/>
          <p:nvPr/>
        </p:nvSpPr>
        <p:spPr>
          <a:xfrm>
            <a:off x="7735792" y="1391132"/>
            <a:ext cx="582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+mn-lt"/>
              </a:rPr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743CF-41E8-0A49-85B7-C80BFD969CC8}"/>
              </a:ext>
            </a:extLst>
          </p:cNvPr>
          <p:cNvSpPr txBox="1"/>
          <p:nvPr/>
        </p:nvSpPr>
        <p:spPr>
          <a:xfrm>
            <a:off x="-644236" y="6234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80336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BCCF-0422-4265-8FED-5BF8B838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 Subscription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01939-6901-4628-A80C-E6F342AE5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67" dirty="0"/>
              <a:t>Cisco Commerce Workspace(CCW) is the one stop application to manage your Flex subscription</a:t>
            </a:r>
          </a:p>
          <a:p>
            <a:pPr lvl="1"/>
            <a:endParaRPr lang="en-US" sz="1600" dirty="0"/>
          </a:p>
          <a:p>
            <a:endParaRPr lang="en-US" sz="18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8ADA9-F4BA-1D9B-2E32-3A5E34CB5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7408"/>
            <a:ext cx="7772400" cy="42916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0FF7AF-4543-8F5C-1325-A167FDDD41BA}"/>
              </a:ext>
            </a:extLst>
          </p:cNvPr>
          <p:cNvSpPr/>
          <p:nvPr/>
        </p:nvSpPr>
        <p:spPr>
          <a:xfrm>
            <a:off x="4697835" y="4555222"/>
            <a:ext cx="461394" cy="142613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013548-A6A4-24C6-251A-B14CB1B94CD3}"/>
              </a:ext>
            </a:extLst>
          </p:cNvPr>
          <p:cNvSpPr/>
          <p:nvPr/>
        </p:nvSpPr>
        <p:spPr>
          <a:xfrm>
            <a:off x="4693641" y="4997236"/>
            <a:ext cx="461394" cy="142613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2841E4-A7BF-2835-F5D4-D307EF477997}"/>
              </a:ext>
            </a:extLst>
          </p:cNvPr>
          <p:cNvSpPr/>
          <p:nvPr/>
        </p:nvSpPr>
        <p:spPr>
          <a:xfrm>
            <a:off x="4695039" y="5446028"/>
            <a:ext cx="461394" cy="142613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5641491-64EE-6A0E-9E83-95A56CEEE5D7}"/>
              </a:ext>
            </a:extLst>
          </p:cNvPr>
          <p:cNvSpPr/>
          <p:nvPr/>
        </p:nvSpPr>
        <p:spPr>
          <a:xfrm>
            <a:off x="4693641" y="5886692"/>
            <a:ext cx="461394" cy="142613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CA21B689-1383-E394-7D7A-DFD0C2B600AE}"/>
              </a:ext>
            </a:extLst>
          </p:cNvPr>
          <p:cNvSpPr/>
          <p:nvPr/>
        </p:nvSpPr>
        <p:spPr>
          <a:xfrm>
            <a:off x="5771626" y="4840448"/>
            <a:ext cx="1702965" cy="1146912"/>
          </a:xfrm>
          <a:prstGeom prst="frame">
            <a:avLst>
              <a:gd name="adj1" fmla="val 409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D2990A-6096-9C8F-CD08-5D38D875FEDE}"/>
              </a:ext>
            </a:extLst>
          </p:cNvPr>
          <p:cNvCxnSpPr/>
          <p:nvPr/>
        </p:nvCxnSpPr>
        <p:spPr>
          <a:xfrm>
            <a:off x="5998128" y="4613945"/>
            <a:ext cx="234892" cy="209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1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74149-97B2-1F07-7590-E2D1D03C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26" y="1912539"/>
            <a:ext cx="9609312" cy="4328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DBCCF-0422-4265-8FED-5BF8B838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Change–Modify and Change-Replace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01939-6901-4628-A80C-E6F342AE5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67" dirty="0"/>
              <a:t>Cisco Commerce Workspace(CCW) is the one stop application to manage your Flex subscription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0FF7AF-4543-8F5C-1325-A167FDDD41BA}"/>
              </a:ext>
            </a:extLst>
          </p:cNvPr>
          <p:cNvSpPr/>
          <p:nvPr/>
        </p:nvSpPr>
        <p:spPr>
          <a:xfrm>
            <a:off x="2013358" y="2416029"/>
            <a:ext cx="461394" cy="142613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013548-A6A4-24C6-251A-B14CB1B94CD3}"/>
              </a:ext>
            </a:extLst>
          </p:cNvPr>
          <p:cNvSpPr/>
          <p:nvPr/>
        </p:nvSpPr>
        <p:spPr>
          <a:xfrm>
            <a:off x="8686799" y="2416028"/>
            <a:ext cx="1430323" cy="24328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CA21B689-1383-E394-7D7A-DFD0C2B600AE}"/>
              </a:ext>
            </a:extLst>
          </p:cNvPr>
          <p:cNvSpPr/>
          <p:nvPr/>
        </p:nvSpPr>
        <p:spPr>
          <a:xfrm>
            <a:off x="4974673" y="3303515"/>
            <a:ext cx="1359016" cy="362474"/>
          </a:xfrm>
          <a:prstGeom prst="frame">
            <a:avLst>
              <a:gd name="adj1" fmla="val 11035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4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DDE0A2-F6C3-2840-BD25-0EB0AA881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1658" y="1607864"/>
            <a:ext cx="5709348" cy="4110792"/>
          </a:xfrm>
        </p:spPr>
        <p:txBody>
          <a:bodyPr/>
          <a:lstStyle/>
          <a:p>
            <a:r>
              <a:rPr lang="en-US" sz="2133" dirty="0">
                <a:solidFill>
                  <a:schemeClr val="bg1"/>
                </a:solidFill>
              </a:rPr>
              <a:t>Buy features </a:t>
            </a:r>
            <a:r>
              <a:rPr lang="en-US" sz="2133" b="1" dirty="0">
                <a:solidFill>
                  <a:schemeClr val="accent3"/>
                </a:solidFill>
              </a:rPr>
              <a:t>in advance </a:t>
            </a:r>
            <a:r>
              <a:rPr lang="en-US" sz="2133" dirty="0">
                <a:solidFill>
                  <a:schemeClr val="bg1"/>
                </a:solidFill>
              </a:rPr>
              <a:t>to get a better deal</a:t>
            </a:r>
          </a:p>
          <a:p>
            <a:r>
              <a:rPr lang="en-US" sz="2133" b="1" dirty="0">
                <a:solidFill>
                  <a:schemeClr val="accent3"/>
                </a:solidFill>
              </a:rPr>
              <a:t>Payment</a:t>
            </a:r>
            <a:r>
              <a:rPr lang="en-US" sz="2133" dirty="0">
                <a:solidFill>
                  <a:schemeClr val="bg1"/>
                </a:solidFill>
              </a:rPr>
              <a:t> required in advance</a:t>
            </a:r>
          </a:p>
          <a:p>
            <a:r>
              <a:rPr lang="en-US" sz="2133" dirty="0">
                <a:solidFill>
                  <a:schemeClr val="bg1"/>
                </a:solidFill>
              </a:rPr>
              <a:t>Buy for </a:t>
            </a:r>
            <a:r>
              <a:rPr lang="en-US" sz="2133" b="1" dirty="0">
                <a:solidFill>
                  <a:schemeClr val="accent3"/>
                </a:solidFill>
              </a:rPr>
              <a:t>peak concurrent usage</a:t>
            </a:r>
          </a:p>
          <a:p>
            <a:r>
              <a:rPr lang="en-US" sz="2133" dirty="0">
                <a:solidFill>
                  <a:schemeClr val="bg1"/>
                </a:solidFill>
              </a:rPr>
              <a:t>Keep </a:t>
            </a:r>
            <a:r>
              <a:rPr lang="en-US" sz="2133" b="1" dirty="0">
                <a:solidFill>
                  <a:schemeClr val="accent3"/>
                </a:solidFill>
              </a:rPr>
              <a:t>maintenance</a:t>
            </a:r>
            <a:r>
              <a:rPr lang="en-US" sz="2133" dirty="0">
                <a:solidFill>
                  <a:schemeClr val="bg1"/>
                </a:solidFill>
              </a:rPr>
              <a:t> to retain license rights</a:t>
            </a:r>
          </a:p>
          <a:p>
            <a:r>
              <a:rPr lang="en-US" sz="2133" b="1" dirty="0">
                <a:solidFill>
                  <a:schemeClr val="accent3"/>
                </a:solidFill>
              </a:rPr>
              <a:t>No seasonal </a:t>
            </a:r>
            <a:r>
              <a:rPr lang="en-US" sz="2133" dirty="0">
                <a:solidFill>
                  <a:schemeClr val="bg1"/>
                </a:solidFill>
              </a:rPr>
              <a:t>licenses or bursting</a:t>
            </a:r>
          </a:p>
          <a:p>
            <a:r>
              <a:rPr lang="en-US" sz="2133" b="1" dirty="0">
                <a:solidFill>
                  <a:schemeClr val="accent3"/>
                </a:solidFill>
              </a:rPr>
              <a:t>No ability to mix </a:t>
            </a:r>
            <a:r>
              <a:rPr lang="en-US" sz="2133" dirty="0">
                <a:solidFill>
                  <a:schemeClr val="bg1"/>
                </a:solidFill>
              </a:rPr>
              <a:t>license tiers</a:t>
            </a:r>
          </a:p>
          <a:p>
            <a:r>
              <a:rPr lang="en-US" sz="2133" b="1" dirty="0">
                <a:solidFill>
                  <a:schemeClr val="accent3"/>
                </a:solidFill>
              </a:rPr>
              <a:t>Limited</a:t>
            </a:r>
            <a:r>
              <a:rPr lang="en-US" sz="2133" dirty="0">
                <a:solidFill>
                  <a:schemeClr val="bg1"/>
                </a:solidFill>
              </a:rPr>
              <a:t> to a single contact center platform</a:t>
            </a:r>
          </a:p>
          <a:p>
            <a:r>
              <a:rPr lang="en-US" sz="2133" dirty="0">
                <a:solidFill>
                  <a:schemeClr val="bg1"/>
                </a:solidFill>
              </a:rPr>
              <a:t>Innovations require software </a:t>
            </a:r>
            <a:r>
              <a:rPr lang="en-US" sz="2133" b="1" dirty="0">
                <a:solidFill>
                  <a:schemeClr val="accent3"/>
                </a:solidFill>
              </a:rPr>
              <a:t>upgrades</a:t>
            </a:r>
          </a:p>
          <a:p>
            <a:r>
              <a:rPr lang="en-US" sz="2133" dirty="0">
                <a:solidFill>
                  <a:schemeClr val="bg1"/>
                </a:solidFill>
              </a:rPr>
              <a:t>Moving to a new platform is a </a:t>
            </a:r>
            <a:r>
              <a:rPr lang="en-US" sz="2133" b="1" dirty="0">
                <a:solidFill>
                  <a:schemeClr val="accent3"/>
                </a:solidFill>
              </a:rPr>
              <a:t>re-buy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2E035-0A00-9345-BEE6-F208805B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Perpetual Licenses – The Costco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2538E-2875-EA4F-B30C-7E7CDD3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" t="1770" r="6405" b="8270"/>
          <a:stretch/>
        </p:blipFill>
        <p:spPr>
          <a:xfrm>
            <a:off x="3783086" y="2523957"/>
            <a:ext cx="1960420" cy="3073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00779-33FA-0649-AF21-9BFC560685B2}"/>
              </a:ext>
            </a:extLst>
          </p:cNvPr>
          <p:cNvSpPr txBox="1"/>
          <p:nvPr/>
        </p:nvSpPr>
        <p:spPr>
          <a:xfrm rot="18288309">
            <a:off x="3854478" y="3075763"/>
            <a:ext cx="225318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C741-77A4-F548-8EA0-56E79322C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6" t="2300" r="5619" b="3632"/>
          <a:stretch/>
        </p:blipFill>
        <p:spPr>
          <a:xfrm>
            <a:off x="442525" y="1852222"/>
            <a:ext cx="3228259" cy="39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2D07E1-88D0-BB4D-B8C6-7FFC647A6C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46464" y="954309"/>
            <a:ext cx="11043376" cy="384721"/>
          </a:xfrm>
        </p:spPr>
        <p:txBody>
          <a:bodyPr/>
          <a:lstStyle/>
          <a:p>
            <a:r>
              <a:rPr lang="en-US" dirty="0"/>
              <a:t>Flex Plan 3.0 Specifics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34EFD1-9EA7-E448-B2A7-74967E42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Center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7D8CD4A-E30F-0F46-B1C4-94CD7C6AD690}"/>
              </a:ext>
            </a:extLst>
          </p:cNvPr>
          <p:cNvSpPr txBox="1">
            <a:spLocks/>
          </p:cNvSpPr>
          <p:nvPr/>
        </p:nvSpPr>
        <p:spPr>
          <a:xfrm>
            <a:off x="779203" y="2835159"/>
            <a:ext cx="3570589" cy="16606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i="0" kern="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463" indent="-171450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630238" indent="-174625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857250" indent="-169863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b="0" i="0" kern="0" spc="0" baseline="0">
                <a:solidFill>
                  <a:schemeClr val="tx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</a:defRPr>
            </a:lvl4pPr>
            <a:lvl5pPr marL="971550" marR="0" indent="-171450" algn="l" defTabSz="6616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400" b="0" i="0" kern="1200" spc="0" baseline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  <a:lvl6pPr marL="1819525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0349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81171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11995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On-Premises Contact Center</a:t>
            </a:r>
          </a:p>
          <a:p>
            <a:pPr marL="285750" marR="0" lvl="0" indent="-28575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Contact Center Express</a:t>
            </a:r>
            <a:r>
              <a:rPr kumimoji="0" lang="en-US" b="0" i="0" u="none" strike="noStrike" kern="0" cap="none" spc="0" normalizeH="0" baseline="3000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1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 </a:t>
            </a:r>
          </a:p>
          <a:p>
            <a:pPr marL="285750" marR="0" lvl="0" indent="-28575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Contact Center Enterprise </a:t>
            </a:r>
          </a:p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Details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"/>
                <a:ea typeface="+mn-ea"/>
                <a:cs typeface="CiscoSansTT" panose="020B0503020201020303" pitchFamily="34" charset="0"/>
              </a:rPr>
              <a:t>New ATO: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"/>
                <a:ea typeface="+mn-ea"/>
                <a:cs typeface="CiscoSansTT" panose="020B0503020201020303" pitchFamily="34" charset="0"/>
              </a:rPr>
              <a:t>A-FLEX-3-CC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CiscoSansTT"/>
              <a:ea typeface="+mn-ea"/>
              <a:cs typeface="CiscoSansTT" panose="020B0503020201020303" pitchFamily="34" charset="0"/>
            </a:endParaRPr>
          </a:p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New offer packaging</a:t>
            </a:r>
          </a:p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New price</a:t>
            </a:r>
          </a:p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New discount structure</a:t>
            </a:r>
          </a:p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Does not include: </a:t>
            </a:r>
          </a:p>
          <a:p>
            <a:pPr marL="285750" marR="0" lvl="0" indent="-28575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Hosted (CCE/CCX)</a:t>
            </a:r>
          </a:p>
          <a:p>
            <a:pPr marL="285750" marR="0" lvl="0" indent="-285750" algn="l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WxCCE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 Add-Ons</a:t>
            </a:r>
            <a:r>
              <a:rPr kumimoji="0" lang="en-US" b="0" i="0" u="none" strike="noStrike" kern="0" cap="none" spc="0" normalizeH="0" baseline="3000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2 </a:t>
            </a:r>
            <a:r>
              <a:rPr kumimoji="0" lang="en-US" sz="1400" b="0" i="0" u="none" strike="noStrike" kern="0" cap="none" spc="0" normalizeH="0" baseline="3000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 </a:t>
            </a:r>
          </a:p>
          <a:p>
            <a:pPr marL="285750" marR="0" lvl="0" indent="-28575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B88C0C1-0086-4C41-A433-34E851B9E340}"/>
              </a:ext>
            </a:extLst>
          </p:cNvPr>
          <p:cNvSpPr txBox="1">
            <a:spLocks/>
          </p:cNvSpPr>
          <p:nvPr/>
        </p:nvSpPr>
        <p:spPr>
          <a:xfrm>
            <a:off x="779203" y="1531892"/>
            <a:ext cx="3731149" cy="16606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i="0" kern="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463" indent="-171450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630238" indent="-174625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857250" indent="-169863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b="0" i="0" kern="0" spc="0" baseline="0">
                <a:solidFill>
                  <a:schemeClr val="tx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</a:defRPr>
            </a:lvl4pPr>
            <a:lvl5pPr marL="971550" marR="0" indent="-171450" algn="l" defTabSz="6616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400" b="0" i="0" kern="1200" spc="0" baseline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  <a:lvl6pPr marL="1819525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0349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81171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11995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Cloud Contact Center </a:t>
            </a:r>
          </a:p>
          <a:p>
            <a:pPr marL="285750" marR="0" lvl="0" indent="-28575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21212"/>
                </a:solidFill>
                <a:latin typeface="CiscoSansTT Light"/>
              </a:rPr>
              <a:t>Webex Contact Center </a:t>
            </a:r>
          </a:p>
          <a:p>
            <a:pPr marL="285750" marR="0" lvl="0" indent="-285750" defTabSz="88217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21212"/>
                </a:solidFill>
                <a:latin typeface="CiscoSansTT Light"/>
              </a:rPr>
              <a:t>Webex Contact Center Enterprise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BD78B08-0332-644E-AB15-1389640357FF}"/>
              </a:ext>
            </a:extLst>
          </p:cNvPr>
          <p:cNvSpPr txBox="1">
            <a:spLocks/>
          </p:cNvSpPr>
          <p:nvPr/>
        </p:nvSpPr>
        <p:spPr>
          <a:xfrm>
            <a:off x="4510352" y="1531892"/>
            <a:ext cx="6974175" cy="49646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i="0" kern="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463" indent="-171450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630238" indent="-174625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857250" indent="-169863" algn="l" defTabSz="661645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b="0" i="0" kern="0" spc="0" baseline="0">
                <a:solidFill>
                  <a:schemeClr val="tx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</a:defRPr>
            </a:lvl4pPr>
            <a:lvl5pPr marL="971550" marR="0" indent="-171450" algn="l" defTabSz="6616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400" b="0" i="0" kern="1200" spc="0" baseline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  <a:lvl6pPr marL="1819525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0349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81171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11995" indent="-165411" algn="l" defTabSz="661645" rtl="0" eaLnBrk="1" latinLnBrk="0" hangingPunct="1">
              <a:lnSpc>
                <a:spcPct val="90000"/>
              </a:lnSpc>
              <a:spcBef>
                <a:spcPts val="362"/>
              </a:spcBef>
              <a:buFont typeface="Arial" panose="020B0604020202020204" pitchFamily="34" charset="0"/>
              <a:buChar char="•"/>
              <a:defRPr sz="13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Same Flex Benefits 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Ability to move to cloud over time or all at once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Ability to mix Standard and Premium Agents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121212"/>
                </a:solidFill>
                <a:latin typeface="CiscoSansTT Light"/>
              </a:rPr>
              <a:t>Support for customer’s existing on-premises platform for up to 18 months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Single subscription for all agents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Consistent feature sets across platforms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Extensible with cloud innovations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Flexible term lengths and payment options</a:t>
            </a:r>
          </a:p>
          <a:p>
            <a:pPr marL="342900" marR="0" lvl="0" indent="-34290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121212"/>
                </a:solidFill>
                <a:latin typeface="CiscoSansTT Light"/>
              </a:rPr>
              <a:t>Ability to grow via seasonal usage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6616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CF5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32A61C-A74F-D549-882D-7BECA42CDBDA}"/>
              </a:ext>
            </a:extLst>
          </p:cNvPr>
          <p:cNvSpPr txBox="1"/>
          <p:nvPr/>
        </p:nvSpPr>
        <p:spPr>
          <a:xfrm>
            <a:off x="2564497" y="6079123"/>
            <a:ext cx="1480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3000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</a:rPr>
              <a:t>1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</a:rPr>
              <a:t> Offer stays the same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3000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</a:rPr>
              <a:t>2 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</a:rPr>
              <a:t>Replace with Solutions+ </a:t>
            </a:r>
          </a:p>
        </p:txBody>
      </p:sp>
    </p:spTree>
    <p:extLst>
      <p:ext uri="{BB962C8B-B14F-4D97-AF65-F5344CB8AC3E}">
        <p14:creationId xmlns:p14="http://schemas.microsoft.com/office/powerpoint/2010/main" val="107339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B6DC32-AFDE-CB41-BBA9-0E25FC74C17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/>
          <a:lstStyle/>
          <a:p>
            <a:r>
              <a:rPr lang="en-US"/>
              <a:t>Webex Contact Center / Webex Contact Center Enterprise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1CD48-250D-AA45-8900-6DEF8143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</p:spPr>
        <p:txBody>
          <a:bodyPr/>
          <a:lstStyle/>
          <a:p>
            <a:r>
              <a:rPr lang="en-US"/>
              <a:t>Cloud Contact Center Options</a:t>
            </a: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E837E472-20DF-8F4B-B718-61C043E3D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4542"/>
              </p:ext>
            </p:extLst>
          </p:nvPr>
        </p:nvGraphicFramePr>
        <p:xfrm>
          <a:off x="685800" y="1932078"/>
          <a:ext cx="10528300" cy="3084654"/>
        </p:xfrm>
        <a:graphic>
          <a:graphicData uri="http://schemas.openxmlformats.org/drawingml/2006/table">
            <a:tbl>
              <a:tblPr firstRow="1" bandRow="1"/>
              <a:tblGrid>
                <a:gridCol w="1560456">
                  <a:extLst>
                    <a:ext uri="{9D8B030D-6E8A-4147-A177-3AD203B41FA5}">
                      <a16:colId xmlns:a16="http://schemas.microsoft.com/office/drawing/2014/main" val="1270027618"/>
                    </a:ext>
                  </a:extLst>
                </a:gridCol>
                <a:gridCol w="4303059">
                  <a:extLst>
                    <a:ext uri="{9D8B030D-6E8A-4147-A177-3AD203B41FA5}">
                      <a16:colId xmlns:a16="http://schemas.microsoft.com/office/drawing/2014/main" val="4105194323"/>
                    </a:ext>
                  </a:extLst>
                </a:gridCol>
                <a:gridCol w="4664785">
                  <a:extLst>
                    <a:ext uri="{9D8B030D-6E8A-4147-A177-3AD203B41FA5}">
                      <a16:colId xmlns:a16="http://schemas.microsoft.com/office/drawing/2014/main" val="688036108"/>
                    </a:ext>
                  </a:extLst>
                </a:gridCol>
              </a:tblGrid>
              <a:tr h="413094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9pPr>
                    </a:lstStyle>
                    <a:p>
                      <a:endParaRPr lang="en-US" sz="150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CC Flex Standard Agent Features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CC Flex Premium Agent Features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866232"/>
                  </a:ext>
                </a:extLst>
              </a:tr>
              <a:tr h="598920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Positioning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Leading offer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“Things a customer </a:t>
                      </a:r>
                      <a:r>
                        <a:rPr lang="en-US" sz="1300" i="1">
                          <a:solidFill>
                            <a:schemeClr val="bg1"/>
                          </a:solidFill>
                        </a:rPr>
                        <a:t>needs</a:t>
                      </a: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High value</a:t>
                      </a:r>
                    </a:p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“Things a customer </a:t>
                      </a:r>
                      <a:r>
                        <a:rPr lang="en-US" sz="1300" i="1" dirty="0">
                          <a:solidFill>
                            <a:schemeClr val="bg1"/>
                          </a:solidFill>
                        </a:rPr>
                        <a:t>wants</a:t>
                      </a:r>
                      <a:r>
                        <a:rPr lang="en-US" sz="1300" i="0" dirty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824154"/>
                  </a:ext>
                </a:extLst>
              </a:tr>
              <a:tr h="1544320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Features</a:t>
                      </a:r>
                      <a:r>
                        <a:rPr lang="en-US" sz="1300" baseline="30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Inbound voice</a:t>
                      </a:r>
                    </a:p>
                    <a:p>
                      <a:r>
                        <a:rPr lang="en-US" sz="1300" dirty="0"/>
                        <a:t>IVR port</a:t>
                      </a:r>
                    </a:p>
                    <a:p>
                      <a:r>
                        <a:rPr lang="en-US" sz="1300" dirty="0"/>
                        <a:t>Preview outbound</a:t>
                      </a:r>
                    </a:p>
                    <a:p>
                      <a:r>
                        <a:rPr lang="en-US" sz="1300" dirty="0">
                          <a:solidFill>
                            <a:schemeClr val="accent2"/>
                          </a:solidFill>
                        </a:rPr>
                        <a:t>New: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chat &amp; email (agent assisted)</a:t>
                      </a:r>
                    </a:p>
                    <a:p>
                      <a:r>
                        <a:rPr lang="en-US" sz="1300" dirty="0">
                          <a:solidFill>
                            <a:schemeClr val="accent2"/>
                          </a:solidFill>
                        </a:rPr>
                        <a:t>New: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Journey Data Services</a:t>
                      </a:r>
                      <a:r>
                        <a:rPr lang="en-US" sz="130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300" baseline="30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accent2"/>
                          </a:solidFill>
                        </a:rPr>
                        <a:t>New: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Elements of Webex XM</a:t>
                      </a:r>
                      <a:r>
                        <a:rPr lang="en-US" sz="130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3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accent2"/>
                          </a:solidFill>
                        </a:rPr>
                        <a:t>New: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Webex Connect (self-service channels)</a:t>
                      </a:r>
                      <a:endParaRPr lang="en-US" sz="13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All in Standard plus</a:t>
                      </a:r>
                    </a:p>
                    <a:p>
                      <a:r>
                        <a:rPr lang="en-US" sz="1300" dirty="0"/>
                        <a:t>SMS, WhatsApp, Facebook Messenger (agent assisted)</a:t>
                      </a:r>
                    </a:p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Predictive &amp; Progressive Dialer</a:t>
                      </a:r>
                      <a:r>
                        <a:rPr lang="en-US" sz="130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300" dirty="0"/>
                    </a:p>
                    <a:p>
                      <a:r>
                        <a:rPr lang="en-US" sz="1300" dirty="0"/>
                        <a:t>Supervisor features</a:t>
                      </a:r>
                    </a:p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accent5"/>
                          </a:solidFill>
                        </a:rPr>
                        <a:t>Future*: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Smart Audio (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</a:rPr>
                        <a:t>BabbleLabs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sz="1300" baseline="3000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accent5"/>
                          </a:solidFill>
                        </a:rPr>
                        <a:t>Future*: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Apple Bus Chat, Twitter</a:t>
                      </a: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, others</a:t>
                      </a:r>
                      <a:r>
                        <a:rPr lang="en-US" sz="1300" baseline="30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980527"/>
                  </a:ext>
                </a:extLst>
              </a:tr>
              <a:tr h="528320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List Price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WXCC: $115 Concurrent, $85 Named</a:t>
                      </a:r>
                    </a:p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WXCCE: $155 Concurrent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WXCC: $170 Concurrent, $130 Named</a:t>
                      </a:r>
                    </a:p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WXCCE: $235 Concurrent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476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D31CFF1-8A0C-3844-06A6-B5A440884E1D}"/>
              </a:ext>
            </a:extLst>
          </p:cNvPr>
          <p:cNvSpPr txBox="1"/>
          <p:nvPr/>
        </p:nvSpPr>
        <p:spPr>
          <a:xfrm>
            <a:off x="6248400" y="5832901"/>
            <a:ext cx="482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iscoSansTT Light"/>
              </a:defRPr>
            </a:lvl1pPr>
          </a:lstStyle>
          <a:p>
            <a:pPr defTabSz="457200">
              <a:defRPr/>
            </a:pPr>
            <a:r>
              <a:rPr lang="en-US" sz="800" kern="0" baseline="3000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  <a:t>1 </a:t>
            </a:r>
            <a: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  <a:t>Please refer to product roadmaps for availability of new features</a:t>
            </a:r>
          </a:p>
          <a:p>
            <a:pPr defTabSz="457200">
              <a:defRPr/>
            </a:pPr>
            <a:b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</a:br>
            <a: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  <a:t>*Draft – Future still in definition</a:t>
            </a:r>
          </a:p>
          <a:p>
            <a:pPr defTabSz="457200">
              <a:defRPr/>
            </a:pPr>
            <a:endParaRPr lang="en-US" sz="800" kern="0" dirty="0">
              <a:solidFill>
                <a:srgbClr val="282828">
                  <a:lumMod val="75000"/>
                  <a:lumOff val="25000"/>
                </a:srgbClr>
              </a:solidFill>
              <a:latin typeface="+mn-lt"/>
            </a:endParaRPr>
          </a:p>
          <a:p>
            <a:pPr defTabSz="457200">
              <a:defRPr/>
            </a:pPr>
            <a: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</a:rPr>
              <a:t> Subject to fair use, some elements may come with additional charge, inclusions may vary by region </a:t>
            </a:r>
            <a:endParaRPr lang="en-US" sz="800" kern="0" dirty="0">
              <a:solidFill>
                <a:srgbClr val="282828">
                  <a:lumMod val="75000"/>
                  <a:lumOff val="25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393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D747B-8B4F-074F-857E-4CCD08FF39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/>
          <a:lstStyle/>
          <a:p>
            <a:r>
              <a:rPr lang="en-US"/>
              <a:t>Contact Center Enterprise(Unified / Packaged)/Contact Center Express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BFDDC5-24BE-274C-B960-D894D15F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</p:spPr>
        <p:txBody>
          <a:bodyPr/>
          <a:lstStyle/>
          <a:p>
            <a:r>
              <a:rPr lang="en-US"/>
              <a:t>On-premises Contact Center Options</a:t>
            </a: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A343D1EA-DFE3-2947-A87B-D9903C7F3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811614"/>
              </p:ext>
            </p:extLst>
          </p:nvPr>
        </p:nvGraphicFramePr>
        <p:xfrm>
          <a:off x="683306" y="2022200"/>
          <a:ext cx="10392979" cy="3397272"/>
        </p:xfrm>
        <a:graphic>
          <a:graphicData uri="http://schemas.openxmlformats.org/drawingml/2006/table">
            <a:tbl>
              <a:tblPr firstRow="1" bandRow="1"/>
              <a:tblGrid>
                <a:gridCol w="1629588">
                  <a:extLst>
                    <a:ext uri="{9D8B030D-6E8A-4147-A177-3AD203B41FA5}">
                      <a16:colId xmlns:a16="http://schemas.microsoft.com/office/drawing/2014/main" val="1270027618"/>
                    </a:ext>
                  </a:extLst>
                </a:gridCol>
                <a:gridCol w="4195482">
                  <a:extLst>
                    <a:ext uri="{9D8B030D-6E8A-4147-A177-3AD203B41FA5}">
                      <a16:colId xmlns:a16="http://schemas.microsoft.com/office/drawing/2014/main" val="4105194323"/>
                    </a:ext>
                  </a:extLst>
                </a:gridCol>
                <a:gridCol w="4567909">
                  <a:extLst>
                    <a:ext uri="{9D8B030D-6E8A-4147-A177-3AD203B41FA5}">
                      <a16:colId xmlns:a16="http://schemas.microsoft.com/office/drawing/2014/main" val="688036108"/>
                    </a:ext>
                  </a:extLst>
                </a:gridCol>
              </a:tblGrid>
              <a:tr h="356748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9pPr>
                    </a:lstStyle>
                    <a:p>
                      <a:endParaRPr lang="en-US" sz="150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CC Flex Standard Agent Features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b="1" kern="1200">
                          <a:solidFill>
                            <a:schemeClr val="bg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CC Flex Premium Agent Features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866232"/>
                  </a:ext>
                </a:extLst>
              </a:tr>
              <a:tr h="538544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Positioning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Leading offer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“Things a customer </a:t>
                      </a:r>
                      <a:r>
                        <a:rPr lang="en-US" sz="1300" i="1">
                          <a:solidFill>
                            <a:schemeClr val="bg1"/>
                          </a:solidFill>
                        </a:rPr>
                        <a:t>needs</a:t>
                      </a: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High value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“Things a customer </a:t>
                      </a:r>
                      <a:r>
                        <a:rPr lang="en-US" sz="1300" i="1">
                          <a:solidFill>
                            <a:schemeClr val="bg1"/>
                          </a:solidFill>
                        </a:rPr>
                        <a:t>wants</a:t>
                      </a:r>
                      <a:r>
                        <a:rPr lang="en-US" sz="1300" i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824154"/>
                  </a:ext>
                </a:extLst>
              </a:tr>
              <a:tr h="1052561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pPr marL="0" marR="0" lvl="0" indent="0" algn="l" defTabSz="8821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Contact Center Enterprise (Unified / Packaged) Features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Inbound voice</a:t>
                      </a:r>
                    </a:p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IVR port</a:t>
                      </a:r>
                    </a:p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Preview outbound</a:t>
                      </a:r>
                    </a:p>
                    <a:p>
                      <a:r>
                        <a:rPr lang="en-US" sz="1300" dirty="0">
                          <a:solidFill>
                            <a:schemeClr val="accent2"/>
                          </a:solidFill>
                        </a:rPr>
                        <a:t>New: 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Journey Data Services</a:t>
                      </a:r>
                      <a:r>
                        <a:rPr lang="en-US" sz="1300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accent2"/>
                          </a:solidFill>
                          <a:latin typeface="CiscoSansTT Ligh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300" dirty="0">
                          <a:solidFill>
                            <a:schemeClr val="accent2"/>
                          </a:solidFill>
                        </a:rPr>
                        <a:t>:</a:t>
                      </a:r>
                      <a:r>
                        <a:rPr lang="en-US" sz="13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Webex Connect (self-service channels)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All in Standard plus</a:t>
                      </a:r>
                    </a:p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Chat &amp; email (agent assisted)</a:t>
                      </a:r>
                      <a:r>
                        <a:rPr lang="en-US" sz="1300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Predictive &amp; Progressive Dialer</a:t>
                      </a:r>
                    </a:p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Supervisor features</a:t>
                      </a:r>
                    </a:p>
                    <a:p>
                      <a:r>
                        <a:rPr lang="en-US" sz="1300" dirty="0">
                          <a:solidFill>
                            <a:schemeClr val="accent5"/>
                          </a:solidFill>
                        </a:rPr>
                        <a:t>Future Offerings* 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980527"/>
                  </a:ext>
                </a:extLst>
              </a:tr>
              <a:tr h="865118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pPr marL="0" marR="0" lvl="0" indent="0" algn="l" defTabSz="8821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Contact Center Express Features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Inbound Voice 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IVR port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Basic outbound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All in Standard plus</a:t>
                      </a:r>
                    </a:p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Chat &amp; email (agent assisted)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Predictive &amp; Progressive Dialer</a:t>
                      </a:r>
                    </a:p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Supervisor features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289688"/>
                  </a:ext>
                </a:extLst>
              </a:tr>
              <a:tr h="475060"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>
                          <a:solidFill>
                            <a:schemeClr val="bg1"/>
                          </a:solidFill>
                        </a:rPr>
                        <a:t>List Price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pPr marL="0" marR="0" lvl="0" indent="0" algn="l" defTabSz="6616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$38 Concurrent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1pPr>
                      <a:lvl2pPr marL="441088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2pPr>
                      <a:lvl3pPr marL="882171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3pPr>
                      <a:lvl4pPr marL="132325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4pPr>
                      <a:lvl5pPr marL="1764344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5pPr>
                      <a:lvl6pPr marL="2205432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6pPr>
                      <a:lvl7pPr marL="2646515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7pPr>
                      <a:lvl8pPr marL="3087603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8pPr>
                      <a:lvl9pPr marL="3528689" algn="l" defTabSz="882171" rtl="0" eaLnBrk="1" latinLnBrk="0" hangingPunct="1">
                        <a:defRPr sz="1737" kern="1200">
                          <a:solidFill>
                            <a:schemeClr val="tx1"/>
                          </a:solidFill>
                          <a:latin typeface="CiscoSansTT Light"/>
                        </a:defRPr>
                      </a:lvl9pPr>
                    </a:lstStyle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$53 Concurrent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121212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0077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423FCF-895A-1A78-28F5-C1FF2C7697FD}"/>
              </a:ext>
            </a:extLst>
          </p:cNvPr>
          <p:cNvSpPr txBox="1"/>
          <p:nvPr/>
        </p:nvSpPr>
        <p:spPr>
          <a:xfrm>
            <a:off x="6248400" y="5832901"/>
            <a:ext cx="482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CiscoSansTT Light"/>
              </a:defRPr>
            </a:lvl1pPr>
          </a:lstStyle>
          <a:p>
            <a:pPr defTabSz="457200">
              <a:defRPr/>
            </a:pPr>
            <a:r>
              <a:rPr lang="en-US" sz="800" kern="0" baseline="3000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  <a:t>1 </a:t>
            </a:r>
            <a: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  <a:t>Please refer to product roadmaps for availability of new features</a:t>
            </a:r>
          </a:p>
          <a:p>
            <a:pPr defTabSz="457200">
              <a:defRPr/>
            </a:pPr>
            <a:b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</a:br>
            <a: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  <a:latin typeface="+mn-lt"/>
              </a:rPr>
              <a:t>*Draft – Future still in definition</a:t>
            </a:r>
          </a:p>
          <a:p>
            <a:pPr defTabSz="457200">
              <a:defRPr/>
            </a:pPr>
            <a:endParaRPr lang="en-US" sz="800" kern="0" dirty="0">
              <a:solidFill>
                <a:srgbClr val="282828">
                  <a:lumMod val="75000"/>
                  <a:lumOff val="25000"/>
                </a:srgbClr>
              </a:solidFill>
              <a:latin typeface="+mn-lt"/>
            </a:endParaRPr>
          </a:p>
          <a:p>
            <a:pPr defTabSz="457200">
              <a:defRPr/>
            </a:pPr>
            <a:r>
              <a:rPr lang="en-US" sz="800" kern="0" dirty="0">
                <a:solidFill>
                  <a:srgbClr val="282828">
                    <a:lumMod val="75000"/>
                    <a:lumOff val="25000"/>
                  </a:srgbClr>
                </a:solidFill>
              </a:rPr>
              <a:t> Subject to fair use, some elements may come with additional charge, inclusions may vary by region </a:t>
            </a:r>
            <a:endParaRPr lang="en-US" sz="800" kern="0" dirty="0">
              <a:solidFill>
                <a:srgbClr val="282828">
                  <a:lumMod val="75000"/>
                  <a:lumOff val="25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604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5699-904D-DF4F-94C3-1F4D9FDD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discount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325E-673D-4B4F-9142-6526852B7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905000"/>
            <a:ext cx="5524500" cy="4305301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Get higher discounts with: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552876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Longer term subscriptions </a:t>
            </a:r>
          </a:p>
          <a:p>
            <a:pPr marL="552876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Higher quantity licenses</a:t>
            </a:r>
          </a:p>
          <a:p>
            <a:pPr marL="552876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More add-ons</a:t>
            </a:r>
          </a:p>
          <a:p>
            <a:pPr marL="548640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Tiered Discount based on Dollar Threshold met on extended list price of committed agents/ports and Webex WFO. </a:t>
            </a: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DE61E688-8E62-6F46-B292-B9D8DF1C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53" r="1453"/>
          <a:stretch/>
        </p:blipFill>
        <p:spPr>
          <a:xfrm>
            <a:off x="607842" y="3611752"/>
            <a:ext cx="457200" cy="470888"/>
          </a:xfrm>
          <a:prstGeom prst="rect">
            <a:avLst/>
          </a:prstGeom>
        </p:spPr>
      </p:pic>
      <p:pic>
        <p:nvPicPr>
          <p:cNvPr id="5" name="Graphic 4" descr="Upward trend with solid fill">
            <a:extLst>
              <a:ext uri="{FF2B5EF4-FFF2-40B4-BE49-F238E27FC236}">
                <a16:creationId xmlns:a16="http://schemas.microsoft.com/office/drawing/2014/main" id="{C11831F1-DCB7-3547-B04A-E7B04D052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42" y="3154552"/>
            <a:ext cx="457200" cy="457200"/>
          </a:xfrm>
          <a:prstGeom prst="rect">
            <a:avLst/>
          </a:prstGeom>
        </p:spPr>
      </p:pic>
      <p:pic>
        <p:nvPicPr>
          <p:cNvPr id="6" name="Graphic 5" descr="Monthly calendar outline">
            <a:extLst>
              <a:ext uri="{FF2B5EF4-FFF2-40B4-BE49-F238E27FC236}">
                <a16:creationId xmlns:a16="http://schemas.microsoft.com/office/drawing/2014/main" id="{5D17EA48-F591-1D46-AD2A-2E822AABA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42" y="2607206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F507A-1D58-734A-9D89-3E5C0A6661C5}"/>
              </a:ext>
            </a:extLst>
          </p:cNvPr>
          <p:cNvSpPr txBox="1"/>
          <p:nvPr/>
        </p:nvSpPr>
        <p:spPr>
          <a:xfrm>
            <a:off x="10683288" y="7699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5A070D-6C93-634C-8BA2-69F558F45F2D}"/>
              </a:ext>
            </a:extLst>
          </p:cNvPr>
          <p:cNvGrpSpPr/>
          <p:nvPr/>
        </p:nvGrpSpPr>
        <p:grpSpPr>
          <a:xfrm>
            <a:off x="7171951" y="1812979"/>
            <a:ext cx="3751268" cy="4071929"/>
            <a:chOff x="6764332" y="1361209"/>
            <a:chExt cx="3751268" cy="40719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6262-0C25-1245-80A9-277440C9F76F}"/>
                </a:ext>
              </a:extLst>
            </p:cNvPr>
            <p:cNvSpPr txBox="1"/>
            <p:nvPr/>
          </p:nvSpPr>
          <p:spPr>
            <a:xfrm>
              <a:off x="8312707" y="5074439"/>
              <a:ext cx="654423" cy="358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i="1">
                  <a:solidFill>
                    <a:schemeClr val="bg1"/>
                  </a:solidFill>
                </a:rPr>
                <a:t>37%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4BC323-6B96-2E46-960D-09CA067F1BC7}"/>
                </a:ext>
              </a:extLst>
            </p:cNvPr>
            <p:cNvSpPr txBox="1"/>
            <p:nvPr/>
          </p:nvSpPr>
          <p:spPr>
            <a:xfrm>
              <a:off x="8780018" y="136120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en-US" sz="2200" i="1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05D6B835-79A3-C749-921A-B43AD119096A}"/>
                </a:ext>
              </a:extLst>
            </p:cNvPr>
            <p:cNvSpPr/>
            <p:nvPr/>
          </p:nvSpPr>
          <p:spPr>
            <a:xfrm rot="10800000">
              <a:off x="7304567" y="3870853"/>
              <a:ext cx="2670706" cy="1067783"/>
            </a:xfrm>
            <a:prstGeom prst="trapezoid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1F184E-AF5A-2E43-9376-6FB89A6657CF}"/>
                </a:ext>
              </a:extLst>
            </p:cNvPr>
            <p:cNvSpPr txBox="1"/>
            <p:nvPr/>
          </p:nvSpPr>
          <p:spPr>
            <a:xfrm>
              <a:off x="8314858" y="4225104"/>
              <a:ext cx="654423" cy="358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b="1" i="1">
                  <a:solidFill>
                    <a:schemeClr val="bg2"/>
                  </a:solidFill>
                </a:rPr>
                <a:t>40%</a:t>
              </a:r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8538BA85-F14A-1746-91E2-A44463CCACBB}"/>
                </a:ext>
              </a:extLst>
            </p:cNvPr>
            <p:cNvSpPr/>
            <p:nvPr/>
          </p:nvSpPr>
          <p:spPr>
            <a:xfrm rot="10800000">
              <a:off x="7034645" y="2808664"/>
              <a:ext cx="3210942" cy="1067783"/>
            </a:xfrm>
            <a:prstGeom prst="trapezoid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A4857C75-FA49-3F48-9405-6E4717E07AF2}"/>
                </a:ext>
              </a:extLst>
            </p:cNvPr>
            <p:cNvSpPr/>
            <p:nvPr/>
          </p:nvSpPr>
          <p:spPr>
            <a:xfrm rot="10800000">
              <a:off x="6764332" y="1735814"/>
              <a:ext cx="3751268" cy="1067783"/>
            </a:xfrm>
            <a:prstGeom prst="trapezoid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66B85B-7218-8D41-890A-A6F234792A11}"/>
                </a:ext>
              </a:extLst>
            </p:cNvPr>
            <p:cNvSpPr txBox="1"/>
            <p:nvPr/>
          </p:nvSpPr>
          <p:spPr>
            <a:xfrm>
              <a:off x="8312708" y="2186540"/>
              <a:ext cx="654423" cy="358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b="1" i="1" dirty="0">
                  <a:solidFill>
                    <a:schemeClr val="bg2"/>
                  </a:solidFill>
                </a:rPr>
                <a:t>49%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B91B7B-1199-5848-AECE-385EADFDC429}"/>
                </a:ext>
              </a:extLst>
            </p:cNvPr>
            <p:cNvSpPr txBox="1"/>
            <p:nvPr/>
          </p:nvSpPr>
          <p:spPr>
            <a:xfrm>
              <a:off x="8312708" y="3191086"/>
              <a:ext cx="654423" cy="358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b="1" i="1">
                  <a:solidFill>
                    <a:schemeClr val="bg2"/>
                  </a:solidFill>
                </a:rPr>
                <a:t>44%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B868BA-7E42-AA43-96E5-73A3E397167B}"/>
              </a:ext>
            </a:extLst>
          </p:cNvPr>
          <p:cNvSpPr txBox="1"/>
          <p:nvPr/>
        </p:nvSpPr>
        <p:spPr>
          <a:xfrm>
            <a:off x="7226279" y="1331791"/>
            <a:ext cx="3642612" cy="86184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i="1">
                <a:solidFill>
                  <a:schemeClr val="bg1"/>
                </a:solidFill>
              </a:rPr>
              <a:t>More discount when you add more value.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80279B-D653-4D42-A76B-800275F41F3A}"/>
              </a:ext>
            </a:extLst>
          </p:cNvPr>
          <p:cNvSpPr txBox="1"/>
          <p:nvPr/>
        </p:nvSpPr>
        <p:spPr>
          <a:xfrm>
            <a:off x="10325602" y="4676874"/>
            <a:ext cx="1067581" cy="35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i="1">
                <a:solidFill>
                  <a:schemeClr val="bg1"/>
                </a:solidFill>
              </a:rPr>
              <a:t>Tier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A6C06-90D2-9645-8E8A-1A006146E594}"/>
              </a:ext>
            </a:extLst>
          </p:cNvPr>
          <p:cNvSpPr txBox="1"/>
          <p:nvPr/>
        </p:nvSpPr>
        <p:spPr>
          <a:xfrm>
            <a:off x="10516577" y="3698951"/>
            <a:ext cx="1067581" cy="35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i="1">
                <a:solidFill>
                  <a:schemeClr val="bg1"/>
                </a:solidFill>
              </a:rPr>
              <a:t>Tier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13A77-D7B1-8841-9A69-F4CECA9E6C6C}"/>
              </a:ext>
            </a:extLst>
          </p:cNvPr>
          <p:cNvSpPr txBox="1"/>
          <p:nvPr/>
        </p:nvSpPr>
        <p:spPr>
          <a:xfrm>
            <a:off x="10678734" y="2638310"/>
            <a:ext cx="1067581" cy="35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i="1">
                <a:solidFill>
                  <a:schemeClr val="bg1"/>
                </a:solidFill>
              </a:rPr>
              <a:t>Tier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5ED6AD-1963-EAF9-7688-B434184BC63D}"/>
              </a:ext>
            </a:extLst>
          </p:cNvPr>
          <p:cNvSpPr txBox="1"/>
          <p:nvPr/>
        </p:nvSpPr>
        <p:spPr>
          <a:xfrm>
            <a:off x="6697992" y="4676874"/>
            <a:ext cx="1067581" cy="35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i="1">
                <a:solidFill>
                  <a:schemeClr val="bg1"/>
                </a:solidFill>
              </a:rPr>
              <a:t>$20,000+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1849D-B7A5-45EB-C656-078B7D819657}"/>
              </a:ext>
            </a:extLst>
          </p:cNvPr>
          <p:cNvSpPr txBox="1"/>
          <p:nvPr/>
        </p:nvSpPr>
        <p:spPr>
          <a:xfrm>
            <a:off x="6379250" y="3694154"/>
            <a:ext cx="1067581" cy="35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i="1">
                <a:solidFill>
                  <a:schemeClr val="bg1"/>
                </a:solidFill>
              </a:rPr>
              <a:t>$100,000+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05DB83-4E3D-891E-23ED-86CDB95A7733}"/>
              </a:ext>
            </a:extLst>
          </p:cNvPr>
          <p:cNvSpPr txBox="1"/>
          <p:nvPr/>
        </p:nvSpPr>
        <p:spPr>
          <a:xfrm>
            <a:off x="6167907" y="2638310"/>
            <a:ext cx="1067581" cy="35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i="1">
                <a:solidFill>
                  <a:schemeClr val="bg1"/>
                </a:solidFill>
              </a:rPr>
              <a:t>$500,000+</a:t>
            </a:r>
          </a:p>
        </p:txBody>
      </p:sp>
    </p:spTree>
    <p:extLst>
      <p:ext uri="{BB962C8B-B14F-4D97-AF65-F5344CB8AC3E}">
        <p14:creationId xmlns:p14="http://schemas.microsoft.com/office/powerpoint/2010/main" val="2605200093"/>
      </p:ext>
    </p:extLst>
  </p:cSld>
  <p:clrMapOvr>
    <a:masterClrMapping/>
  </p:clrMapOvr>
</p:sld>
</file>

<file path=ppt/theme/theme1.xml><?xml version="1.0" encoding="utf-8"?>
<a:theme xmlns:a="http://schemas.openxmlformats.org/drawingml/2006/main" name="Cisco Corporate Light Theme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Light Theme" id="{FD563E3E-3350-6446-95E2-D35CDC431634}" vid="{E52F5202-2F63-A549-9AD3-BEF43F9772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Corporate Light Theme</Template>
  <TotalTime>25659</TotalTime>
  <Words>3221</Words>
  <Application>Microsoft Macintosh PowerPoint</Application>
  <PresentationFormat>Widescreen</PresentationFormat>
  <Paragraphs>706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Wingdings</vt:lpstr>
      <vt:lpstr>CiscoSansTT ExtraLight</vt:lpstr>
      <vt:lpstr>CiscoSansTT Light</vt:lpstr>
      <vt:lpstr>CiscoSansTT</vt:lpstr>
      <vt:lpstr>Cisco Corporate Light Theme</vt:lpstr>
      <vt:lpstr>Contact Center Flex Plan</vt:lpstr>
      <vt:lpstr>Agenda</vt:lpstr>
      <vt:lpstr>CC Flex Overview </vt:lpstr>
      <vt:lpstr>PowerPoint Presentation</vt:lpstr>
      <vt:lpstr>Perpetual Licenses – The Costco Model</vt:lpstr>
      <vt:lpstr>Contact Center</vt:lpstr>
      <vt:lpstr>Cloud Contact Center Options</vt:lpstr>
      <vt:lpstr>On-premises Contact Center Options</vt:lpstr>
      <vt:lpstr>New discount structure </vt:lpstr>
      <vt:lpstr>Pricing and Discounting</vt:lpstr>
      <vt:lpstr>List Price - Cloud</vt:lpstr>
      <vt:lpstr>List Price – On-Premises</vt:lpstr>
      <vt:lpstr>Add-ons</vt:lpstr>
      <vt:lpstr>Discount structure</vt:lpstr>
      <vt:lpstr>Discount structure</vt:lpstr>
      <vt:lpstr>Configuring CC Flex Deals</vt:lpstr>
      <vt:lpstr>Deal Components Flex 3.0 Contact Center</vt:lpstr>
      <vt:lpstr>Contact Center Flex Plan Agents and Ports</vt:lpstr>
      <vt:lpstr>What should you be asking your customer</vt:lpstr>
      <vt:lpstr>A-FLEX-3-CC Agents and Ports and Usage SKUs</vt:lpstr>
      <vt:lpstr>A-FLEX-3-CC Addons and Additional Options</vt:lpstr>
      <vt:lpstr>A-FLEX-3-CC Terms and Billing</vt:lpstr>
      <vt:lpstr>A-FLEX-3-CC Support Options</vt:lpstr>
      <vt:lpstr>       Smart Accounts &amp; Virtual Accounts</vt:lpstr>
      <vt:lpstr>Use Credits vs. Additional Discount Discount is FOREVER!!!</vt:lpstr>
      <vt:lpstr>A-FLEX-3-CC Pricing and Discounting Quiz</vt:lpstr>
      <vt:lpstr>Types of Deals</vt:lpstr>
      <vt:lpstr>Time for Cloud?</vt:lpstr>
      <vt:lpstr>Not ready to move to the cloud?</vt:lpstr>
      <vt:lpstr>Contact Center SWSS to Flex</vt:lpstr>
      <vt:lpstr>Customer scenario – Greenfield cloud  “RFP for omnichannel agents and all the cloud features”</vt:lpstr>
      <vt:lpstr>Customer scenario: On-prem to Cloud  “CCX/CCE customer looking to migrate to cloud” </vt:lpstr>
      <vt:lpstr>Customer scenario - Renew Maintenance on Flex  “No interest in cloud, just need to renew my maintenance” </vt:lpstr>
      <vt:lpstr>Customer scenario - Renew Maintenance on Flex  “No interest in cloud, just need to renew my maintenance, and add 25 agents” </vt:lpstr>
      <vt:lpstr>Customer Scenario Seasonality – Webex CC and Webex CCE</vt:lpstr>
      <vt:lpstr>Customer Scenario Seasonality – On-Premises</vt:lpstr>
      <vt:lpstr>Usage Based Add-ons</vt:lpstr>
      <vt:lpstr>Overages</vt:lpstr>
      <vt:lpstr>Google CCAI</vt:lpstr>
      <vt:lpstr>Digital Channels</vt:lpstr>
      <vt:lpstr>Order Booked – What’s Left? </vt:lpstr>
      <vt:lpstr>Ordering to Ship – Process Flow</vt:lpstr>
      <vt:lpstr>Releasing Flex orders</vt:lpstr>
      <vt:lpstr>Specialized Partner – Partner Managed example</vt:lpstr>
      <vt:lpstr>Manage a Subscription</vt:lpstr>
      <vt:lpstr>Change–Modify and Change-Replace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Center Flex Plan</dc:title>
  <dc:creator>Kevin McPartlan (kmcpartl)</dc:creator>
  <cp:lastModifiedBy>Rich Wilkins (ricwilki)</cp:lastModifiedBy>
  <cp:revision>14</cp:revision>
  <dcterms:created xsi:type="dcterms:W3CDTF">2023-01-28T22:39:14Z</dcterms:created>
  <dcterms:modified xsi:type="dcterms:W3CDTF">2023-04-13T16:51:49Z</dcterms:modified>
</cp:coreProperties>
</file>